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313" r:id="rId6"/>
    <p:sldId id="256" r:id="rId7"/>
    <p:sldId id="260" r:id="rId8"/>
    <p:sldId id="261" r:id="rId9"/>
    <p:sldId id="262" r:id="rId10"/>
    <p:sldId id="263" r:id="rId11"/>
    <p:sldId id="25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12" r:id="rId27"/>
    <p:sldId id="290" r:id="rId28"/>
    <p:sldId id="291" r:id="rId29"/>
    <p:sldId id="308" r:id="rId30"/>
    <p:sldId id="309" r:id="rId31"/>
    <p:sldId id="310" r:id="rId32"/>
    <p:sldId id="311"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25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2938BAF-096D-40C2-926F-185ED0A7EF94}"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117728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938BAF-096D-40C2-926F-185ED0A7EF94}"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67882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938BAF-096D-40C2-926F-185ED0A7EF94}"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211231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6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07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95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4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25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82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88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938BAF-096D-40C2-926F-185ED0A7EF94}"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3313416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198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56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0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90452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865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13146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476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1949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662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4397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38BAF-096D-40C2-926F-185ED0A7EF94}"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1265048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3498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72532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64601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4096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593663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1475119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2457047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1233949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9/05/2019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2702577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9/05/2019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81255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2938BAF-096D-40C2-926F-185ED0A7EF94}"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156339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9/05/2019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488797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3567728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9/05/2019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131539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099850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9/05/2019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3750539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5/9/2019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3600560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5/9/2019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542846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5/9/2019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1351606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5/9/2019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1897270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5/9/2019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19069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2938BAF-096D-40C2-926F-185ED0A7EF94}" type="datetimeFigureOut">
              <a:rPr lang="en-AU" smtClean="0"/>
              <a:t>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3635927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5/9/2019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4220759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5/9/2019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2337721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5/9/2019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346082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5/9/2019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4099646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5/9/2019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329092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5/9/2019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62855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2938BAF-096D-40C2-926F-185ED0A7EF94}" type="datetimeFigureOut">
              <a:rPr lang="en-AU" smtClean="0"/>
              <a:t>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378017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38BAF-096D-40C2-926F-185ED0A7EF94}" type="datetimeFigureOut">
              <a:rPr lang="en-AU" smtClean="0"/>
              <a:t>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42381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8BAF-096D-40C2-926F-185ED0A7EF94}"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251049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8BAF-096D-40C2-926F-185ED0A7EF94}"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437220-84A5-4E5D-8A51-96765BEBE906}" type="slidenum">
              <a:rPr lang="en-AU" smtClean="0"/>
              <a:t>‹#›</a:t>
            </a:fld>
            <a:endParaRPr lang="en-AU"/>
          </a:p>
        </p:txBody>
      </p:sp>
    </p:spTree>
    <p:extLst>
      <p:ext uri="{BB962C8B-B14F-4D97-AF65-F5344CB8AC3E}">
        <p14:creationId xmlns:p14="http://schemas.microsoft.com/office/powerpoint/2010/main" val="64054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38BAF-096D-40C2-926F-185ED0A7EF94}" type="datetimeFigureOut">
              <a:rPr lang="en-AU" smtClean="0"/>
              <a:t>9/05/2019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7220-84A5-4E5D-8A51-96765BEBE906}" type="slidenum">
              <a:rPr lang="en-AU" smtClean="0"/>
              <a:t>‹#›</a:t>
            </a:fld>
            <a:endParaRPr lang="en-AU"/>
          </a:p>
        </p:txBody>
      </p:sp>
    </p:spTree>
    <p:extLst>
      <p:ext uri="{BB962C8B-B14F-4D97-AF65-F5344CB8AC3E}">
        <p14:creationId xmlns:p14="http://schemas.microsoft.com/office/powerpoint/2010/main" val="423595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5/9/2019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777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DC849-004C-4366-A796-62A0835904CD}" type="datetimeFigureOut">
              <a:rPr lang="ms-MY" smtClean="0">
                <a:solidFill>
                  <a:prstClr val="black">
                    <a:tint val="75000"/>
                  </a:prstClr>
                </a:solidFill>
              </a:rPr>
              <a:pPr/>
              <a:t>9/05/2019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F7C9E-AF37-4C89-A93E-5EB22A2ED5EE}"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25671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9/05/2019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1113120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5/9/2019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5411675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76"/>
            <a:ext cx="9144000" cy="685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4624"/>
            <a:ext cx="9144000"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200" dirty="0" smtClean="0">
                <a:solidFill>
                  <a:schemeClr val="tx1"/>
                </a:solidFill>
                <a:latin typeface="Arial Black" pitchFamily="34" charset="0"/>
              </a:rPr>
              <a:t>ENAKMEN KESALAHAN JENAYAH SYARIAH (TAKZIR) Terengganu 2001 </a:t>
            </a:r>
            <a:r>
              <a:rPr lang="en-AU" sz="2200" dirty="0" err="1" smtClean="0">
                <a:solidFill>
                  <a:schemeClr val="tx1"/>
                </a:solidFill>
                <a:latin typeface="Arial Black" pitchFamily="34" charset="0"/>
              </a:rPr>
              <a:t>Pindaan</a:t>
            </a:r>
            <a:r>
              <a:rPr lang="en-AU" sz="2200" dirty="0" smtClean="0">
                <a:solidFill>
                  <a:schemeClr val="tx1"/>
                </a:solidFill>
                <a:latin typeface="Arial Black" pitchFamily="34" charset="0"/>
              </a:rPr>
              <a:t> 2016</a:t>
            </a:r>
            <a:endParaRPr lang="en-AU" sz="2200" dirty="0">
              <a:solidFill>
                <a:schemeClr val="tx1"/>
              </a:solidFill>
              <a:latin typeface="Arial Black" pitchFamily="34" charset="0"/>
            </a:endParaRPr>
          </a:p>
        </p:txBody>
      </p:sp>
      <p:sp>
        <p:nvSpPr>
          <p:cNvPr id="4" name="Rounded Rectangle 3"/>
          <p:cNvSpPr/>
          <p:nvPr/>
        </p:nvSpPr>
        <p:spPr>
          <a:xfrm>
            <a:off x="215516" y="1901787"/>
            <a:ext cx="8460940" cy="59110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Mana-mana orang yang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waktu</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berpuasa</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dalam</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bulan</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Ramadhan</a:t>
            </a:r>
            <a:endParaRPr lang="en-AU" sz="2400" dirty="0">
              <a:ln>
                <a:solidFill>
                  <a:schemeClr val="tx1"/>
                </a:solidFill>
              </a:ln>
              <a:solidFill>
                <a:prstClr val="white"/>
              </a:solidFill>
              <a:effectLst>
                <a:outerShdw blurRad="38100" dist="38100" dir="2700000" algn="tl">
                  <a:srgbClr val="000000">
                    <a:alpha val="43137"/>
                  </a:srgbClr>
                </a:outerShdw>
              </a:effectLst>
              <a:latin typeface="Arial Black" pitchFamily="34" charset="0"/>
            </a:endParaRPr>
          </a:p>
        </p:txBody>
      </p:sp>
      <p:sp>
        <p:nvSpPr>
          <p:cNvPr id="5" name="Right Arrow 4"/>
          <p:cNvSpPr/>
          <p:nvPr/>
        </p:nvSpPr>
        <p:spPr>
          <a:xfrm rot="5400000">
            <a:off x="3839036" y="-2462769"/>
            <a:ext cx="1008113" cy="7751096"/>
          </a:xfrm>
          <a:prstGeom prst="rightArrow">
            <a:avLst>
              <a:gd name="adj1" fmla="val 60955"/>
              <a:gd name="adj2" fmla="val 3816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2800" dirty="0" err="1" smtClean="0">
                <a:solidFill>
                  <a:prstClr val="white"/>
                </a:solidFill>
                <a:effectLst>
                  <a:glow rad="101600">
                    <a:prstClr val="black">
                      <a:alpha val="60000"/>
                    </a:prstClr>
                  </a:glow>
                </a:effectLst>
                <a:latin typeface="Arial" pitchFamily="34" charset="0"/>
                <a:cs typeface="Arial" pitchFamily="34" charset="0"/>
              </a:rPr>
              <a:t>Seksyen</a:t>
            </a:r>
            <a:r>
              <a:rPr lang="en-AU" sz="2800" dirty="0" smtClean="0">
                <a:solidFill>
                  <a:prstClr val="white"/>
                </a:solidFill>
                <a:effectLst>
                  <a:glow rad="101600">
                    <a:prstClr val="black">
                      <a:alpha val="60000"/>
                    </a:prstClr>
                  </a:glow>
                </a:effectLst>
                <a:latin typeface="Arial" pitchFamily="34" charset="0"/>
                <a:cs typeface="Arial" pitchFamily="34" charset="0"/>
              </a:rPr>
              <a:t> 19 : </a:t>
            </a:r>
          </a:p>
          <a:p>
            <a:pPr algn="ctr"/>
            <a:r>
              <a:rPr lang="en-AU" sz="2000" dirty="0" smtClean="0">
                <a:ln>
                  <a:solidFill>
                    <a:schemeClr val="tx1"/>
                  </a:solidFill>
                </a:ln>
                <a:solidFill>
                  <a:prstClr val="white"/>
                </a:solidFill>
                <a:effectLst>
                  <a:glow rad="101600">
                    <a:prstClr val="black">
                      <a:alpha val="60000"/>
                    </a:prstClr>
                  </a:glow>
                </a:effectLst>
                <a:latin typeface="Arial Black" pitchFamily="34" charset="0"/>
              </a:rPr>
              <a:t>TIDAK MENGHORMATI RAMADHAN</a:t>
            </a:r>
            <a:endParaRPr lang="en-AU" sz="2000" dirty="0">
              <a:ln>
                <a:solidFill>
                  <a:schemeClr val="tx1"/>
                </a:solidFill>
              </a:ln>
              <a:solidFill>
                <a:prstClr val="white"/>
              </a:solidFill>
              <a:effectLst>
                <a:glow rad="101600">
                  <a:prstClr val="black">
                    <a:alpha val="60000"/>
                  </a:prstClr>
                </a:glow>
              </a:effectLst>
              <a:latin typeface="Arial Black" pitchFamily="34" charset="0"/>
            </a:endParaRPr>
          </a:p>
        </p:txBody>
      </p:sp>
      <p:sp>
        <p:nvSpPr>
          <p:cNvPr id="6" name="Rectangle 5"/>
          <p:cNvSpPr/>
          <p:nvPr/>
        </p:nvSpPr>
        <p:spPr>
          <a:xfrm>
            <a:off x="755577" y="2636912"/>
            <a:ext cx="7992888" cy="1481309"/>
          </a:xfrm>
          <a:prstGeom prst="rect">
            <a:avLst/>
          </a:prstGeom>
          <a:solidFill>
            <a:srgbClr val="7030A0">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just"/>
            <a:r>
              <a:rPr lang="en-AU" sz="2400" dirty="0" smtClean="0">
                <a:solidFill>
                  <a:prstClr val="white"/>
                </a:solidFill>
                <a:effectLst>
                  <a:glow rad="101600">
                    <a:prstClr val="black">
                      <a:alpha val="60000"/>
                    </a:prstClr>
                  </a:glow>
                </a:effectLst>
                <a:latin typeface="Arial" pitchFamily="34" charset="0"/>
                <a:cs typeface="Arial" pitchFamily="34" charset="0"/>
              </a:rPr>
              <a:t>a. </a:t>
            </a:r>
            <a:r>
              <a:rPr lang="en-AU" sz="2400" dirty="0" err="1" smtClean="0">
                <a:solidFill>
                  <a:prstClr val="white"/>
                </a:solidFill>
                <a:effectLst>
                  <a:glow rad="101600">
                    <a:prstClr val="black">
                      <a:alpha val="60000"/>
                    </a:prstClr>
                  </a:glow>
                </a:effectLst>
                <a:latin typeface="Arial" pitchFamily="34" charset="0"/>
                <a:cs typeface="Arial" pitchFamily="34" charset="0"/>
              </a:rPr>
              <a:t>Menjual</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kepada</a:t>
            </a:r>
            <a:r>
              <a:rPr lang="en-AU" sz="2400" dirty="0" smtClean="0">
                <a:solidFill>
                  <a:prstClr val="white"/>
                </a:solidFill>
                <a:effectLst>
                  <a:glow rad="101600">
                    <a:prstClr val="black">
                      <a:alpha val="60000"/>
                    </a:prstClr>
                  </a:glow>
                </a:effectLst>
                <a:latin typeface="Arial" pitchFamily="34" charset="0"/>
                <a:cs typeface="Arial" pitchFamily="34" charset="0"/>
              </a:rPr>
              <a:t> mana-mana orang  Islam </a:t>
            </a:r>
            <a:r>
              <a:rPr lang="en-AU" sz="2400" dirty="0" err="1" smtClean="0">
                <a:solidFill>
                  <a:prstClr val="white"/>
                </a:solidFill>
                <a:effectLst>
                  <a:glow rad="101600">
                    <a:prstClr val="black">
                      <a:alpha val="60000"/>
                    </a:prstClr>
                  </a:glow>
                </a:effectLst>
                <a:latin typeface="Arial" pitchFamily="34" charset="0"/>
                <a:cs typeface="Arial" pitchFamily="34" charset="0"/>
              </a:rPr>
              <a:t>apa-apa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makanan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minuman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rokok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benda</a:t>
            </a:r>
            <a:r>
              <a:rPr lang="en-AU" sz="2400" dirty="0" smtClean="0">
                <a:solidFill>
                  <a:prstClr val="white"/>
                </a:solidFill>
                <a:effectLst>
                  <a:glow rad="101600">
                    <a:prstClr val="black">
                      <a:alpha val="60000"/>
                    </a:prstClr>
                  </a:glow>
                </a:effectLst>
                <a:latin typeface="Arial" pitchFamily="34" charset="0"/>
                <a:cs typeface="Arial" pitchFamily="34" charset="0"/>
              </a:rPr>
              <a:t> lain yang </a:t>
            </a:r>
            <a:r>
              <a:rPr lang="en-AU" sz="2400" dirty="0" err="1" smtClean="0">
                <a:solidFill>
                  <a:prstClr val="white"/>
                </a:solidFill>
                <a:effectLst>
                  <a:glow rad="101600">
                    <a:prstClr val="black">
                      <a:alpha val="60000"/>
                    </a:prstClr>
                  </a:glow>
                </a:effectLst>
                <a:latin typeface="Arial" pitchFamily="34" charset="0"/>
                <a:cs typeface="Arial" pitchFamily="34" charset="0"/>
              </a:rPr>
              <a:t>seumpamanya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untuk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dimakan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diminum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dihisap</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serta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merta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dalam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waktu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itu</a:t>
            </a:r>
            <a:r>
              <a:rPr lang="en-AU" sz="2400" dirty="0" smtClean="0">
                <a:solidFill>
                  <a:prstClr val="white"/>
                </a:solidFill>
                <a:effectLst>
                  <a:glow rad="101600">
                    <a:prstClr val="black">
                      <a:alpha val="60000"/>
                    </a:prstClr>
                  </a:glow>
                </a:effectLst>
                <a:latin typeface="Arial" pitchFamily="34" charset="0"/>
                <a:cs typeface="Arial" pitchFamily="34" charset="0"/>
              </a:rPr>
              <a:t> ;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endParaRPr lang="en-AU" sz="2400" dirty="0">
              <a:solidFill>
                <a:prstClr val="white"/>
              </a:solidFill>
              <a:effectLst>
                <a:glow rad="101600">
                  <a:prstClr val="black">
                    <a:alpha val="60000"/>
                  </a:prstClr>
                </a:glow>
              </a:effectLst>
              <a:latin typeface="Arial" pitchFamily="34" charset="0"/>
              <a:cs typeface="Arial" pitchFamily="34" charset="0"/>
            </a:endParaRPr>
          </a:p>
        </p:txBody>
      </p:sp>
      <p:sp>
        <p:nvSpPr>
          <p:cNvPr id="8" name="Rectangle 7"/>
          <p:cNvSpPr/>
          <p:nvPr/>
        </p:nvSpPr>
        <p:spPr>
          <a:xfrm>
            <a:off x="755577" y="4221088"/>
            <a:ext cx="7992887" cy="1152128"/>
          </a:xfrm>
          <a:prstGeom prst="rect">
            <a:avLst/>
          </a:prstGeom>
          <a:solidFill>
            <a:srgbClr val="7030A0">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just"/>
            <a:r>
              <a:rPr lang="en-AU" sz="2400" dirty="0" smtClean="0">
                <a:solidFill>
                  <a:prstClr val="white"/>
                </a:solidFill>
                <a:effectLst>
                  <a:glow rad="101600">
                    <a:prstClr val="black">
                      <a:alpha val="60000"/>
                    </a:prstClr>
                  </a:glow>
                </a:effectLst>
                <a:latin typeface="Arial" pitchFamily="34" charset="0"/>
                <a:cs typeface="Arial" pitchFamily="34" charset="0"/>
              </a:rPr>
              <a:t>b. </a:t>
            </a:r>
            <a:r>
              <a:rPr lang="en-AU" sz="2400" dirty="0" err="1" smtClean="0">
                <a:solidFill>
                  <a:prstClr val="white"/>
                </a:solidFill>
                <a:effectLst>
                  <a:glow rad="101600">
                    <a:prstClr val="black">
                      <a:alpha val="60000"/>
                    </a:prstClr>
                  </a:glow>
                </a:effectLst>
                <a:latin typeface="Arial" pitchFamily="34" charset="0"/>
                <a:cs typeface="Arial" pitchFamily="34" charset="0"/>
              </a:rPr>
              <a:t>Secara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terbuka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di </a:t>
            </a:r>
            <a:r>
              <a:rPr lang="en-AU" sz="2400" dirty="0" err="1" smtClean="0">
                <a:solidFill>
                  <a:prstClr val="white"/>
                </a:solidFill>
                <a:effectLst>
                  <a:glow rad="101600">
                    <a:prstClr val="black">
                      <a:alpha val="60000"/>
                    </a:prstClr>
                  </a:glow>
                </a:effectLst>
                <a:latin typeface="Arial" pitchFamily="34" charset="0"/>
                <a:cs typeface="Arial" pitchFamily="34" charset="0"/>
              </a:rPr>
              <a:t>tempat</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awam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didapati</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makan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minum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menghisap</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rokok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benda</a:t>
            </a:r>
            <a:r>
              <a:rPr lang="en-AU" sz="2400" dirty="0" smtClean="0">
                <a:solidFill>
                  <a:prstClr val="white"/>
                </a:solidFill>
                <a:effectLst>
                  <a:glow rad="101600">
                    <a:prstClr val="black">
                      <a:alpha val="60000"/>
                    </a:prstClr>
                  </a:glow>
                </a:effectLst>
                <a:latin typeface="Arial" pitchFamily="34" charset="0"/>
                <a:cs typeface="Arial" pitchFamily="34" charset="0"/>
              </a:rPr>
              <a:t> lain yang </a:t>
            </a:r>
            <a:r>
              <a:rPr lang="en-AU" sz="2400" dirty="0" err="1" smtClean="0">
                <a:solidFill>
                  <a:prstClr val="white"/>
                </a:solidFill>
                <a:effectLst>
                  <a:glow rad="101600">
                    <a:prstClr val="black">
                      <a:alpha val="60000"/>
                    </a:prstClr>
                  </a:glow>
                </a:effectLst>
                <a:latin typeface="Arial" pitchFamily="34" charset="0"/>
                <a:cs typeface="Arial" pitchFamily="34" charset="0"/>
              </a:rPr>
              <a:t>seumpamanya</a:t>
            </a:r>
            <a:r>
              <a:rPr lang="en-AU" sz="2400" dirty="0" smtClean="0">
                <a:solidFill>
                  <a:prstClr val="white"/>
                </a:solidFill>
                <a:effectLst>
                  <a:glow rad="101600">
                    <a:prstClr val="black">
                      <a:alpha val="60000"/>
                    </a:prstClr>
                  </a:glow>
                </a:effectLst>
                <a:latin typeface="Arial" pitchFamily="34" charset="0"/>
                <a:cs typeface="Arial" pitchFamily="34" charset="0"/>
              </a:rPr>
              <a:t>.</a:t>
            </a:r>
            <a:endParaRPr lang="en-AU" sz="2400" dirty="0">
              <a:solidFill>
                <a:prstClr val="white"/>
              </a:solidFill>
              <a:effectLst>
                <a:glow rad="101600">
                  <a:prstClr val="black">
                    <a:alpha val="60000"/>
                  </a:prstClr>
                </a:glow>
              </a:effectLst>
              <a:latin typeface="Arial" pitchFamily="34" charset="0"/>
              <a:cs typeface="Arial" pitchFamily="34" charset="0"/>
            </a:endParaRPr>
          </a:p>
        </p:txBody>
      </p:sp>
      <p:sp>
        <p:nvSpPr>
          <p:cNvPr id="9" name="Rounded Rectangle 8"/>
          <p:cNvSpPr/>
          <p:nvPr/>
        </p:nvSpPr>
        <p:spPr>
          <a:xfrm>
            <a:off x="1475656" y="5517232"/>
            <a:ext cx="7416824" cy="122413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prstClr val="white"/>
                </a:solidFill>
                <a:effectLst>
                  <a:glow rad="101600">
                    <a:prstClr val="black">
                      <a:alpha val="60000"/>
                    </a:prstClr>
                  </a:glow>
                </a:effectLst>
                <a:latin typeface="Arial Black" pitchFamily="34" charset="0"/>
              </a:rPr>
              <a:t>Adalah</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melakukan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suatu</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kesalahan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apabila</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disabitkan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boleh</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didenda</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tidak</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melebihi</a:t>
            </a:r>
            <a:r>
              <a:rPr lang="en-AU" dirty="0" smtClean="0">
                <a:solidFill>
                  <a:prstClr val="white"/>
                </a:solidFill>
                <a:effectLst>
                  <a:glow rad="101600">
                    <a:prstClr val="black">
                      <a:alpha val="60000"/>
                    </a:prstClr>
                  </a:glow>
                </a:effectLst>
                <a:latin typeface="Arial Black" pitchFamily="34" charset="0"/>
              </a:rPr>
              <a:t> </a:t>
            </a:r>
            <a:r>
              <a:rPr lang="en-AU" dirty="0" smtClean="0">
                <a:solidFill>
                  <a:srgbClr val="FFFF00"/>
                </a:solidFill>
                <a:effectLst>
                  <a:glow rad="101600">
                    <a:prstClr val="black">
                      <a:alpha val="60000"/>
                    </a:prstClr>
                  </a:glow>
                </a:effectLst>
                <a:latin typeface="Arial Black" pitchFamily="34" charset="0"/>
              </a:rPr>
              <a:t>RM2,000.00 </a:t>
            </a:r>
          </a:p>
          <a:p>
            <a:pPr algn="ctr"/>
            <a:r>
              <a:rPr lang="en-AU" dirty="0" err="1" smtClean="0">
                <a:solidFill>
                  <a:srgbClr val="FFFF00"/>
                </a:solidFill>
                <a:effectLst>
                  <a:glow rad="101600">
                    <a:prstClr val="black">
                      <a:alpha val="60000"/>
                    </a:prstClr>
                  </a:glow>
                </a:effectLst>
                <a:latin typeface="Arial Black" pitchFamily="34" charset="0"/>
              </a:rPr>
              <a:t>atau</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dipenjarakan</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selama</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tempoh</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tidak</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melebihi</a:t>
            </a:r>
            <a:r>
              <a:rPr lang="en-AU" dirty="0" smtClean="0">
                <a:solidFill>
                  <a:srgbClr val="FFFF00"/>
                </a:solidFill>
                <a:effectLst>
                  <a:glow rad="101600">
                    <a:prstClr val="black">
                      <a:alpha val="60000"/>
                    </a:prstClr>
                  </a:glow>
                </a:effectLst>
                <a:latin typeface="Arial Black" pitchFamily="34" charset="0"/>
              </a:rPr>
              <a:t> </a:t>
            </a:r>
          </a:p>
          <a:p>
            <a:pPr algn="ctr"/>
            <a:r>
              <a:rPr lang="en-AU" dirty="0" smtClean="0">
                <a:solidFill>
                  <a:srgbClr val="FFFF00"/>
                </a:solidFill>
                <a:effectLst>
                  <a:glow rad="101600">
                    <a:prstClr val="black">
                      <a:alpha val="60000"/>
                    </a:prstClr>
                  </a:glow>
                </a:effectLst>
                <a:latin typeface="Arial Black" pitchFamily="34" charset="0"/>
              </a:rPr>
              <a:t>2 </a:t>
            </a:r>
            <a:r>
              <a:rPr lang="en-AU" dirty="0" err="1" smtClean="0">
                <a:solidFill>
                  <a:srgbClr val="FFFF00"/>
                </a:solidFill>
                <a:effectLst>
                  <a:glow rad="101600">
                    <a:prstClr val="black">
                      <a:alpha val="60000"/>
                    </a:prstClr>
                  </a:glow>
                </a:effectLst>
                <a:latin typeface="Arial Black" pitchFamily="34" charset="0"/>
              </a:rPr>
              <a:t>tahun</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atau</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kedua-duanya</a:t>
            </a:r>
            <a:r>
              <a:rPr lang="en-AU" dirty="0" smtClean="0">
                <a:solidFill>
                  <a:srgbClr val="FFFF00"/>
                </a:solidFill>
                <a:effectLst>
                  <a:glow rad="101600">
                    <a:prstClr val="black">
                      <a:alpha val="60000"/>
                    </a:prstClr>
                  </a:glow>
                </a:effectLst>
                <a:latin typeface="Arial Black" pitchFamily="34" charset="0"/>
              </a:rPr>
              <a:t>.</a:t>
            </a:r>
            <a:endParaRPr lang="en-AU" dirty="0">
              <a:solidFill>
                <a:srgbClr val="FFFF00"/>
              </a:solidFill>
              <a:effectLst>
                <a:glow rad="101600">
                  <a:prstClr val="black">
                    <a:alpha val="60000"/>
                  </a:prstClr>
                </a:glow>
              </a:effectLst>
              <a:latin typeface="Arial Black" pitchFamily="34" charset="0"/>
            </a:endParaRPr>
          </a:p>
        </p:txBody>
      </p:sp>
      <p:sp>
        <p:nvSpPr>
          <p:cNvPr id="7" name="Striped Right Arrow 6"/>
          <p:cNvSpPr/>
          <p:nvPr/>
        </p:nvSpPr>
        <p:spPr>
          <a:xfrm>
            <a:off x="241286" y="5661248"/>
            <a:ext cx="1666418" cy="936104"/>
          </a:xfrm>
          <a:prstGeom prst="stripedRightArrow">
            <a:avLst>
              <a:gd name="adj1" fmla="val 50000"/>
              <a:gd name="adj2" fmla="val 34883"/>
            </a:avLst>
          </a:prstGeom>
          <a:solidFill>
            <a:schemeClr val="accent1">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000" b="1" dirty="0" smtClean="0">
                <a:solidFill>
                  <a:prstClr val="white"/>
                </a:solidFill>
                <a:effectLst>
                  <a:glow rad="101600">
                    <a:prstClr val="black">
                      <a:alpha val="60000"/>
                    </a:prstClr>
                  </a:glow>
                </a:effectLst>
              </a:rPr>
              <a:t>TINDAKAN</a:t>
            </a:r>
            <a:endParaRPr lang="en-AU" sz="2000" b="1" dirty="0">
              <a:solidFill>
                <a:prstClr val="white"/>
              </a:solidFill>
              <a:effectLst>
                <a:glow rad="101600">
                  <a:prstClr val="black">
                    <a:alpha val="60000"/>
                  </a:prstClr>
                </a:glow>
              </a:effectLst>
            </a:endParaRPr>
          </a:p>
        </p:txBody>
      </p:sp>
    </p:spTree>
    <p:extLst>
      <p:ext uri="{BB962C8B-B14F-4D97-AF65-F5344CB8AC3E}">
        <p14:creationId xmlns:p14="http://schemas.microsoft.com/office/powerpoint/2010/main" val="914157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1600" y="1772816"/>
            <a:ext cx="7498818" cy="1152128"/>
          </a:xfrm>
          <a:prstGeom prst="rect">
            <a:avLst/>
          </a:prstGeom>
          <a:solidFill>
            <a:schemeClr val="accent4">
              <a:lumMod val="60000"/>
              <a:lumOff val="4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Keistimewaan Dan Anugerah Allah Mengatasi Apa Jua Unsur-unsur Kebendaan Yang Dikejar Oleh Manusia</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Pentagon 3"/>
          <p:cNvSpPr/>
          <p:nvPr/>
        </p:nvSpPr>
        <p:spPr>
          <a:xfrm>
            <a:off x="528112" y="3177092"/>
            <a:ext cx="1955656" cy="576064"/>
          </a:xfrm>
          <a:prstGeom prst="homePlate">
            <a:avLst/>
          </a:prstGeom>
          <a:blipFill>
            <a:blip r:embed="rId3">
              <a:extLst>
                <a:ext uri="{BEBA8EAE-BF5A-486C-A8C5-ECC9F3942E4B}">
                  <a14:imgProps xmlns:a14="http://schemas.microsoft.com/office/drawing/2010/main">
                    <a14:imgLayer r:embed="rId4">
                      <a14:imgEffect>
                        <a14:colorTemperature colorTemp="4700"/>
                      </a14:imgEffect>
                    </a14:imgLayer>
                  </a14:imgProps>
                </a:ext>
              </a:extLst>
            </a:blip>
            <a:tile tx="0" ty="0" sx="100000" sy="100000" flip="none" algn="tl"/>
          </a:blip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CONTOH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771800" y="3061726"/>
            <a:ext cx="5698618" cy="1885300"/>
          </a:xfrm>
          <a:prstGeom prst="roundRect">
            <a:avLst/>
          </a:prstGeom>
          <a:solidFill>
            <a:schemeClr val="accent2">
              <a:lumMod val="75000"/>
            </a:scheme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Harta Yang Berkat Diusahakan Dengan Cara Patuh Syara’, Diurus Dan Digunakan Dengan Cara Dan Kepada Jalan Yang Diredhai Allah</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Callout 5"/>
          <p:cNvSpPr/>
          <p:nvPr/>
        </p:nvSpPr>
        <p:spPr>
          <a:xfrm>
            <a:off x="548150" y="1124744"/>
            <a:ext cx="3035776" cy="648072"/>
          </a:xfrm>
          <a:prstGeom prst="downArrowCallout">
            <a:avLst/>
          </a:prstGeom>
          <a:blipFill>
            <a:blip r:embed="rId5"/>
            <a:tile tx="0" ty="0" sx="100000" sy="100000" flip="none" algn="tl"/>
          </a:blip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035682" y="4997063"/>
            <a:ext cx="7426810" cy="1466345"/>
          </a:xfrm>
          <a:prstGeom prst="rect">
            <a:avLst/>
          </a:prstGeom>
          <a:solidFill>
            <a:srgbClr val="9933FF"/>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Allah Melimpahi Rahmat Dan Ganjaran Pahala Berganda Kepada Pemilik Harta Dan Menjadikan Hidupnya </a:t>
            </a:r>
          </a:p>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Bahagia, Bersih, Tenang Dan Damai</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own Arrow 7"/>
          <p:cNvSpPr/>
          <p:nvPr/>
        </p:nvSpPr>
        <p:spPr>
          <a:xfrm>
            <a:off x="8162295" y="4395334"/>
            <a:ext cx="360040" cy="648072"/>
          </a:xfrm>
          <a:prstGeom prst="downArrow">
            <a:avLst/>
          </a:prstGeom>
          <a:solidFill>
            <a:srgbClr val="FF0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sz="2000">
              <a:ln>
                <a:solidFill>
                  <a:schemeClr val="tx1"/>
                </a:solidFill>
              </a:ln>
            </a:endParaRPr>
          </a:p>
        </p:txBody>
      </p:sp>
      <p:sp>
        <p:nvSpPr>
          <p:cNvPr id="9" name="Rectangle 8"/>
          <p:cNvSpPr/>
          <p:nvPr/>
        </p:nvSpPr>
        <p:spPr>
          <a:xfrm>
            <a:off x="333516" y="260648"/>
            <a:ext cx="8568952" cy="553998"/>
          </a:xfrm>
          <a:prstGeom prst="rect">
            <a:avLst/>
          </a:prstGeom>
          <a:noFill/>
        </p:spPr>
        <p:txBody>
          <a:bodyPr wrap="square">
            <a:spAutoFit/>
          </a:bodyPr>
          <a:lstStyle/>
          <a:p>
            <a:pPr algn="ctr" fontAlgn="auto">
              <a:spcBef>
                <a:spcPts val="0"/>
              </a:spcBef>
              <a:spcAft>
                <a:spcPts val="0"/>
              </a:spcAft>
              <a:defRPr/>
            </a:pPr>
            <a:r>
              <a:rPr lang="sv-SE" sz="30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Pendahuluan</a:t>
            </a:r>
            <a:endParaRPr lang="en-US" sz="3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332656"/>
            <a:ext cx="8568952" cy="553998"/>
          </a:xfrm>
          <a:prstGeom prst="rect">
            <a:avLst/>
          </a:prstGeom>
          <a:noFill/>
        </p:spPr>
        <p:txBody>
          <a:bodyPr wrap="square">
            <a:spAutoFit/>
          </a:bodyPr>
          <a:lstStyle/>
          <a:p>
            <a:pPr algn="ctr" fontAlgn="auto">
              <a:spcBef>
                <a:spcPts val="0"/>
              </a:spcBef>
              <a:spcAft>
                <a:spcPts val="0"/>
              </a:spcAft>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dan Berkat di Bulan 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Callout 3"/>
          <p:cNvSpPr/>
          <p:nvPr/>
        </p:nvSpPr>
        <p:spPr>
          <a:xfrm>
            <a:off x="467544" y="1412776"/>
            <a:ext cx="648072" cy="576064"/>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1</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331640" y="1268760"/>
            <a:ext cx="7570828" cy="792088"/>
          </a:xfrm>
          <a:prstGeom prst="rect">
            <a:avLst/>
          </a:prstGeom>
          <a:blipFill>
            <a:blip r:embed="rId3">
              <a:duotone>
                <a:prstClr val="black"/>
                <a:srgbClr val="7030A0">
                  <a:tint val="45000"/>
                  <a:satMod val="400000"/>
                </a:srgbClr>
              </a:duotone>
            </a:blip>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Jaminan Keampunan Allah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3451647"/>
            <a:ext cx="9144000" cy="769441"/>
          </a:xfrm>
          <a:prstGeom prst="rect">
            <a:avLst/>
          </a:prstGeom>
          <a:solidFill>
            <a:srgbClr val="FF9933">
              <a:alpha val="2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صَامَ رَمَضَانَ إِيمَانًا وَاحْتِسَابًا غُفِرَلَهُ مَا تَقَدَّمَ مِنْ ذَنْبِهِ</a:t>
            </a:r>
            <a:endParaRPr lang="ar-EG" sz="2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564285"/>
            <a:ext cx="9144000" cy="1200329"/>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“Siapa sahaja yang berpuasa bulan Ramadan penuh keimanan dan keikhlasan, Allah mengampunkan dosanya yang lalu”.</a:t>
            </a:r>
            <a:endPar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8" name="Rectangle 7"/>
          <p:cNvSpPr/>
          <p:nvPr/>
        </p:nvSpPr>
        <p:spPr>
          <a:xfrm>
            <a:off x="611560" y="2708920"/>
            <a:ext cx="8064896" cy="432048"/>
          </a:xfrm>
          <a:prstGeom prst="rect">
            <a:avLst/>
          </a:prstGeom>
          <a:blipFill>
            <a:blip r:embed="rId3">
              <a:duotone>
                <a:prstClr val="black"/>
                <a:schemeClr val="accent1">
                  <a:tint val="45000"/>
                  <a:satMod val="400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Sabda Nabi saw:</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260648"/>
            <a:ext cx="8568952" cy="553998"/>
          </a:xfrm>
          <a:prstGeom prst="rect">
            <a:avLst/>
          </a:prstGeom>
          <a:noFill/>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dan Berkat di </a:t>
            </a: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 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Callout 3"/>
          <p:cNvSpPr/>
          <p:nvPr/>
        </p:nvSpPr>
        <p:spPr>
          <a:xfrm>
            <a:off x="611560" y="1196752"/>
            <a:ext cx="720080" cy="504056"/>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2</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619672" y="1052736"/>
            <a:ext cx="7128792" cy="936104"/>
          </a:xfrm>
          <a:prstGeom prst="rect">
            <a:avLst/>
          </a:prstGeom>
          <a:blipFill>
            <a:blip r:embed="rId3">
              <a:duotone>
                <a:prstClr val="black"/>
                <a:schemeClr val="bg2">
                  <a:lumMod val="50000"/>
                  <a:tint val="45000"/>
                  <a:satMod val="400000"/>
                </a:schemeClr>
              </a:duotone>
            </a:blip>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DITURUNKAN AL QURAN PADA </a:t>
            </a:r>
          </a:p>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BULAN RAMADHAN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82782" y="2204864"/>
            <a:ext cx="8414948" cy="905890"/>
          </a:xfrm>
          <a:prstGeom prst="rect">
            <a:avLst/>
          </a:prstGeom>
          <a:blipFill>
            <a:blip r:embed="rId4">
              <a:duotone>
                <a:prstClr val="black"/>
                <a:srgbClr val="9933FF">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3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Firman Allah Taala dalam </a:t>
            </a:r>
            <a:endParaRPr lang="sv-SE" sz="23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3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23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al-Baqarah ayat 185</a:t>
            </a:r>
            <a:endParaRPr lang="ms-MY" sz="23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3134578"/>
            <a:ext cx="9180512" cy="1446550"/>
          </a:xfrm>
          <a:prstGeom prst="rect">
            <a:avLst/>
          </a:prstGeom>
          <a:solidFill>
            <a:schemeClr val="accent1">
              <a:lumMod val="20000"/>
              <a:lumOff val="80000"/>
              <a:alpha val="51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شَهْرُ رَمَضَانَ الَّذِي أُنزِلَ فِيهِ الْقُرْآنُ هُدًى لِّلنَّاسِ وَبَيِّنَاتٍ مِّنَ الْهُدَىٰ وَالْفُرْقَانِ ۚ</a:t>
            </a:r>
            <a:endPar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0" y="4739660"/>
            <a:ext cx="9144000" cy="1569660"/>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“Bulan Ramadan yang padanya diturunkan Al-Qur'an, menjadi petunjuk bagi sekalian manusia, dan menjadi keterangan-keterangan yang menjelaskan </a:t>
            </a:r>
            <a:r>
              <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petunjuk...”</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8377" y="260648"/>
            <a:ext cx="8568952" cy="553998"/>
          </a:xfrm>
          <a:prstGeom prst="rect">
            <a:avLst/>
          </a:prstGeom>
          <a:noFill/>
        </p:spPr>
        <p:txBody>
          <a:bodyPr wrap="square">
            <a:spAutoFit/>
          </a:bodyPr>
          <a:lstStyle/>
          <a:p>
            <a:pPr algn="ctr" fontAlgn="auto">
              <a:spcBef>
                <a:spcPts val="0"/>
              </a:spcBef>
              <a:spcAft>
                <a:spcPts val="0"/>
              </a:spcAft>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Keistimewaan dan Keberkatan al-Quran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67744" y="1268760"/>
            <a:ext cx="5184576" cy="720080"/>
          </a:xfrm>
          <a:prstGeom prst="rect">
            <a:avLst/>
          </a:prstGeom>
          <a:solidFill>
            <a:srgbClr val="6600FF"/>
          </a:solidFill>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PERLEMBAGAAN HIDUP </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267744" y="2204864"/>
            <a:ext cx="5184576" cy="72008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SUMBER ILMU DAN KEBIJAKSANAAN</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9144" y="3212976"/>
            <a:ext cx="5184576" cy="1368152"/>
          </a:xfrm>
          <a:prstGeom prst="rect">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 DAN PENGAJARAN MEMBAWA KESEJAHTERAAN HIDUP DUNIA DAN AKHIRAT</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267744" y="4797152"/>
            <a:ext cx="5184576" cy="864096"/>
          </a:xfrm>
          <a:prstGeom prst="rect">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ms-MY"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KEBERKATAN MENYERAPI BULAN RAMADAN</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1333359" y="1376772"/>
            <a:ext cx="576064" cy="612068"/>
          </a:xfrm>
          <a:prstGeom prst="rightArrow">
            <a:avLst/>
          </a:prstGeom>
          <a:solidFill>
            <a:srgbClr val="FF0000"/>
          </a:solidFill>
          <a:ln>
            <a:solidFill>
              <a:srgbClr val="FFFF00"/>
            </a:solidFill>
          </a:ln>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Right Arrow 8"/>
          <p:cNvSpPr/>
          <p:nvPr/>
        </p:nvSpPr>
        <p:spPr>
          <a:xfrm>
            <a:off x="1331640" y="2312876"/>
            <a:ext cx="576064" cy="612068"/>
          </a:xfrm>
          <a:prstGeom prst="rightArrow">
            <a:avLst/>
          </a:prstGeom>
          <a:solidFill>
            <a:srgbClr val="00B0F0"/>
          </a:solidFill>
          <a:ln>
            <a:solidFill>
              <a:srgbClr val="FFFF00"/>
            </a:solidFill>
          </a:ln>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2</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Right Arrow 9"/>
          <p:cNvSpPr/>
          <p:nvPr/>
        </p:nvSpPr>
        <p:spPr>
          <a:xfrm>
            <a:off x="1331640" y="3573016"/>
            <a:ext cx="576064" cy="648072"/>
          </a:xfrm>
          <a:prstGeom prst="rightArrow">
            <a:avLst/>
          </a:prstGeom>
          <a:solidFill>
            <a:srgbClr val="FFFF00"/>
          </a:solidFill>
          <a:ln>
            <a:solidFill>
              <a:srgbClr val="FFFF00"/>
            </a:solidFill>
          </a:ln>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3</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Right Arrow 10"/>
          <p:cNvSpPr/>
          <p:nvPr/>
        </p:nvSpPr>
        <p:spPr>
          <a:xfrm>
            <a:off x="1331640" y="4891010"/>
            <a:ext cx="576064" cy="626221"/>
          </a:xfrm>
          <a:prstGeom prst="rightArrow">
            <a:avLst/>
          </a:prstGeom>
          <a:solidFill>
            <a:srgbClr val="7030A0"/>
          </a:solidFill>
          <a:ln>
            <a:solidFill>
              <a:srgbClr val="FFFF00"/>
            </a:solidFill>
          </a:ln>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4</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cxnSp>
        <p:nvCxnSpPr>
          <p:cNvPr id="12" name="Straight Connector 11"/>
          <p:cNvCxnSpPr/>
          <p:nvPr/>
        </p:nvCxnSpPr>
        <p:spPr>
          <a:xfrm>
            <a:off x="4598996" y="1988840"/>
            <a:ext cx="0" cy="216024"/>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4598996" y="2996952"/>
            <a:ext cx="0" cy="216024"/>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4607202" y="4581128"/>
            <a:ext cx="0" cy="2160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260648"/>
            <a:ext cx="8568952" cy="553998"/>
          </a:xfrm>
          <a:prstGeom prst="rect">
            <a:avLst/>
          </a:prstGeom>
          <a:noFill/>
        </p:spPr>
        <p:txBody>
          <a:bodyPr wrap="square">
            <a:spAutoFit/>
          </a:bodyPr>
          <a:lstStyle/>
          <a:p>
            <a:pPr algn="ctr" fontAlgn="auto">
              <a:spcBef>
                <a:spcPts val="0"/>
              </a:spcBef>
              <a:spcAft>
                <a:spcPts val="0"/>
              </a:spcAft>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Sirah Nabi SAW di Bulan 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02610" y="1052736"/>
            <a:ext cx="7529830" cy="936104"/>
          </a:xfrm>
          <a:prstGeom prst="rect">
            <a:avLst/>
          </a:prstGeom>
          <a:blipFill>
            <a:blip r:embed="rId3"/>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 SAW Bertadarus Al-Quran Bersama</a:t>
            </a:r>
          </a:p>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Malaikat Jibril a.s di Bulan Ramadhan</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8" y="2240868"/>
            <a:ext cx="8064896" cy="504056"/>
          </a:xfrm>
          <a:prstGeom prst="rect">
            <a:avLst/>
          </a:prstGeom>
          <a:blipFill>
            <a:blip r:embed="rId4">
              <a:duotone>
                <a:prstClr val="black"/>
                <a:schemeClr val="accent2">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Riwayat Imam Bukhari menyebut :</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3062570"/>
            <a:ext cx="9180512" cy="1446550"/>
          </a:xfrm>
          <a:prstGeom prst="rect">
            <a:avLst/>
          </a:prstGeom>
          <a:solidFill>
            <a:schemeClr val="accent1">
              <a:lumMod val="20000"/>
              <a:lumOff val="80000"/>
              <a:alpha val="49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جِبْرِيلُ يَلْقَى النَّبِيَّ صَلَّى اللهُ عَلَيهِ وَسَلَّم فِي كُلِّ لَيلَةٍ مِنْ رَمَضَانَ فَيُدَارِسُهُ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القُرءَان</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892967"/>
            <a:ext cx="9144000" cy="1200329"/>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“Adalah malaikat Jibrail as bertemu Nabi saw setiap malam bulan Ramadan lalu bertadarus al-Quran bersama baginda”.</a:t>
            </a:r>
            <a:endPar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8" name="Pentagon 7"/>
          <p:cNvSpPr/>
          <p:nvPr/>
        </p:nvSpPr>
        <p:spPr>
          <a:xfrm>
            <a:off x="867216" y="1231045"/>
            <a:ext cx="597648" cy="252028"/>
          </a:xfrm>
          <a:prstGeom prst="homePlat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332656"/>
            <a:ext cx="8568952" cy="553998"/>
          </a:xfrm>
          <a:prstGeom prst="rect">
            <a:avLst/>
          </a:prstGeom>
          <a:noFill/>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dan Berkat di </a:t>
            </a: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 Ramadhan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Callout 3"/>
          <p:cNvSpPr/>
          <p:nvPr/>
        </p:nvSpPr>
        <p:spPr>
          <a:xfrm>
            <a:off x="611560" y="1268760"/>
            <a:ext cx="720080" cy="504056"/>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3</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619672" y="1124744"/>
            <a:ext cx="7128792" cy="1440160"/>
          </a:xfrm>
          <a:prstGeom prst="rect">
            <a:avLst/>
          </a:prstGeom>
          <a:blipFill>
            <a:blip r:embed="rId3">
              <a:duotone>
                <a:prstClr val="black"/>
                <a:srgbClr val="FF0066">
                  <a:tint val="45000"/>
                  <a:satMod val="400000"/>
                </a:srgbClr>
              </a:duotone>
            </a:blip>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Kurniaan Pahala Dan Kebaikan Melebihi Seribu Bulan Bagi Amalan Dan Ibadat Yang Dilakukan Pada Malam Lailatul Qadr Pada Bulan Ramadan</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33516" y="2780928"/>
            <a:ext cx="8414948" cy="504056"/>
          </a:xfrm>
          <a:prstGeom prst="rect">
            <a:avLst/>
          </a:prstGeom>
          <a:blipFill>
            <a:blip r:embed="rId4"/>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Firman Allah Taala dalam surah al-Qadr ayat 3</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3667671"/>
            <a:ext cx="9180512" cy="769441"/>
          </a:xfrm>
          <a:prstGeom prst="rect">
            <a:avLst/>
          </a:prstGeom>
          <a:solidFill>
            <a:schemeClr val="accent1">
              <a:lumMod val="20000"/>
              <a:lumOff val="80000"/>
              <a:alpha val="49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الْقَدْرِ خَيْرٌ مِّنْ أَلْفِ شَهْرٍ </a:t>
            </a:r>
            <a:r>
              <a:rPr lang="ar-EG"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(3)</a:t>
            </a:r>
            <a:endParaRPr lang="ar-EG"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0" y="4923165"/>
            <a:ext cx="9144000" cy="954107"/>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”Malam Lailatul-qadar Lebih Baik Daripada Seribu Bulan.”</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60648"/>
            <a:ext cx="8568952" cy="523220"/>
          </a:xfrm>
          <a:prstGeom prst="rect">
            <a:avLst/>
          </a:prstGeom>
          <a:noFill/>
        </p:spPr>
        <p:txBody>
          <a:bodyPr wrap="square">
            <a:spAutoFit/>
          </a:bodyPr>
          <a:lstStyle/>
          <a:p>
            <a:pPr algn="ctr" fontAlgn="auto">
              <a:spcBef>
                <a:spcPts val="0"/>
              </a:spcBef>
              <a:spcAft>
                <a:spcPts val="0"/>
              </a:spcAft>
              <a:defRPr/>
            </a:pP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dan Berkat Di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 Ramadhan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Callout 3"/>
          <p:cNvSpPr/>
          <p:nvPr/>
        </p:nvSpPr>
        <p:spPr>
          <a:xfrm>
            <a:off x="611560" y="1268760"/>
            <a:ext cx="720080" cy="504056"/>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4</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619672" y="980728"/>
            <a:ext cx="7128792" cy="1008112"/>
          </a:xfrm>
          <a:prstGeom prst="rect">
            <a:avLst/>
          </a:prstGeom>
          <a:blipFill>
            <a:blip r:embed="rId3">
              <a:duotone>
                <a:prstClr val="black"/>
                <a:schemeClr val="accent6">
                  <a:tint val="45000"/>
                  <a:satMod val="400000"/>
                </a:schemeClr>
              </a:duotone>
            </a:blip>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Syaitan-syaitan Dibelenggu, Pintu-pintu Syurga Dibuka Dan Pintu Neraka Ditutup</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305624" y="2237121"/>
            <a:ext cx="6624736" cy="504056"/>
          </a:xfrm>
          <a:prstGeom prst="rect">
            <a:avLst/>
          </a:prstGeom>
          <a:solidFill>
            <a:srgbClr val="0070C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Sabda Nabi </a:t>
            </a:r>
            <a:r>
              <a:rPr lang="sv-SE"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2990562"/>
            <a:ext cx="9180512" cy="1569660"/>
          </a:xfrm>
          <a:prstGeom prst="rect">
            <a:avLst/>
          </a:prstGeom>
          <a:solidFill>
            <a:schemeClr val="accent1">
              <a:lumMod val="20000"/>
              <a:lumOff val="80000"/>
              <a:alpha val="5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جَاءَ رَمَضَانُ فُتِحَتْ أَبْوَابُ الجَنَّةِ وَغُلِّقَتْ أَبْوَابُ النَّارِ وَصُفِدَتِ الشَّيَاطِين.</a:t>
            </a:r>
            <a:endPar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18256" y="4708301"/>
            <a:ext cx="9144000" cy="1292662"/>
          </a:xfrm>
          <a:prstGeom prst="rect">
            <a:avLst/>
          </a:prstGeom>
          <a:blipFill>
            <a:blip r:embed="rId3">
              <a:duotone>
                <a:prstClr val="black"/>
                <a:srgbClr val="00B050">
                  <a:tint val="45000"/>
                  <a:satMod val="400000"/>
                </a:srgbClr>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6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“Apabila Tiba Bulan Ramadan, Pintu-pintu Syurga Dibuka, Pintu-pintu Neraka Ditutup Dan Para Syaitan Diberkas”.</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260648"/>
            <a:ext cx="8568952" cy="523220"/>
          </a:xfrm>
          <a:prstGeom prst="rect">
            <a:avLst/>
          </a:prstGeom>
          <a:noFill/>
        </p:spPr>
        <p:txBody>
          <a:bodyPr wrap="square">
            <a:spAutoFit/>
          </a:bodyPr>
          <a:lstStyle/>
          <a:p>
            <a:pPr algn="ctr" fontAlgn="auto">
              <a:spcBef>
                <a:spcPts val="0"/>
              </a:spcBef>
              <a:spcAft>
                <a:spcPts val="0"/>
              </a:spcAft>
              <a:defRPr/>
            </a:pP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 dan Berkat Di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 Ramadhan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Callout 3"/>
          <p:cNvSpPr/>
          <p:nvPr/>
        </p:nvSpPr>
        <p:spPr>
          <a:xfrm>
            <a:off x="683568" y="1052736"/>
            <a:ext cx="720080" cy="504056"/>
          </a:xfrm>
          <a:prstGeom prst="rightArrow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101600">
                    <a:schemeClr val="tx1">
                      <a:alpha val="60000"/>
                    </a:schemeClr>
                  </a:glow>
                  <a:outerShdw blurRad="38100" dist="38100" dir="2700000" algn="tl">
                    <a:srgbClr val="000000">
                      <a:alpha val="43137"/>
                    </a:srgbClr>
                  </a:outerShdw>
                </a:effectLst>
              </a:rPr>
              <a:t>5</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1619672" y="908720"/>
            <a:ext cx="7128792" cy="1080120"/>
          </a:xfrm>
          <a:prstGeom prst="rect">
            <a:avLst/>
          </a:prstGeom>
          <a:blipFill>
            <a:blip r:embed="rId3">
              <a:duotone>
                <a:prstClr val="black"/>
                <a:srgbClr val="7030A0">
                  <a:tint val="45000"/>
                  <a:satMod val="400000"/>
                </a:srgbClr>
              </a:duotone>
            </a:blip>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Bersikap Dermawan Dan Penuh Kasih Sayang Iaitu Menjamu Orang-Orang yang Berbuka Berpuasa, Tetapi Jangan Membazir</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67544" y="2616397"/>
            <a:ext cx="3698424" cy="504056"/>
          </a:xfrm>
          <a:prstGeom prst="rect">
            <a:avLst/>
          </a:prstGeom>
          <a:blipFill>
            <a:blip r:embed="rId3"/>
            <a:tile tx="0" ty="0" sx="100000" sy="100000" flip="none" algn="tl"/>
          </a:bli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Sabda Nabi </a:t>
            </a:r>
            <a:r>
              <a:rPr lang="sv-SE"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0" y="3350602"/>
            <a:ext cx="9180512" cy="1569660"/>
          </a:xfrm>
          <a:prstGeom prst="rect">
            <a:avLst/>
          </a:prstGeom>
          <a:solidFill>
            <a:schemeClr val="accent1">
              <a:lumMod val="20000"/>
              <a:lumOff val="80000"/>
              <a:alpha val="47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فَطَّرَ صَائِمًا كَانَ لَهُ مِثْلُ أَجْرِهِ غَيْرَ أَنَّهُ لَا يَنْقُصُ مِنْ أَجْرِ الصَّائِمِ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شَيْء</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TextBox 7"/>
          <p:cNvSpPr txBox="1"/>
          <p:nvPr/>
        </p:nvSpPr>
        <p:spPr>
          <a:xfrm>
            <a:off x="0" y="4941168"/>
            <a:ext cx="9162256" cy="1569660"/>
          </a:xfrm>
          <a:prstGeom prst="rect">
            <a:avLst/>
          </a:prstGeom>
          <a:blipFill>
            <a:blip r:embed="rId3">
              <a:duotone>
                <a:prstClr val="black"/>
                <a:schemeClr val="accent4">
                  <a:tint val="45000"/>
                  <a:satMod val="400000"/>
                </a:schemeClr>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“Barangsiapa yang menjamu berbuka puasa kepada orang yang berpuasa maka baginya pahala seperti pahala orang yang berpuasa itu tanpa dikurangi pahala orang berpuasa itu sedikit pun”.</a:t>
            </a:r>
            <a:endPar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9" name="Rectangle 8"/>
          <p:cNvSpPr/>
          <p:nvPr/>
        </p:nvSpPr>
        <p:spPr>
          <a:xfrm>
            <a:off x="5364088" y="2333390"/>
            <a:ext cx="2760209" cy="663562"/>
          </a:xfrm>
          <a:prstGeom prst="rect">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ar-EG" sz="4000" b="1" dirty="0">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تَفْطِيْرُ الصَّائِمِيْن </a:t>
            </a:r>
            <a:endParaRPr lang="ms-MY" sz="4000" b="1" dirty="0">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10" name="Curved Left Arrow 9"/>
          <p:cNvSpPr/>
          <p:nvPr/>
        </p:nvSpPr>
        <p:spPr>
          <a:xfrm>
            <a:off x="7920225" y="1951476"/>
            <a:ext cx="540207" cy="713695"/>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332656"/>
            <a:ext cx="8568952" cy="523220"/>
          </a:xfrm>
          <a:prstGeom prst="rect">
            <a:avLst/>
          </a:prstGeom>
          <a:noFill/>
        </p:spPr>
        <p:txBody>
          <a:bodyPr wrap="square">
            <a:spAutoFit/>
          </a:bodyPr>
          <a:lstStyle/>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Sirah Nabi SAW di Bulan Ramadhan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02610" y="1052736"/>
            <a:ext cx="7529830" cy="936104"/>
          </a:xfrm>
          <a:prstGeom prst="rect">
            <a:avLst/>
          </a:prstGeom>
          <a:blipFill>
            <a:blip r:embed="rId3"/>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 SAW merupakan Insan Paling Dermawan terutama dalam Bulan Ramadhan</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83568" y="2240868"/>
            <a:ext cx="8064896" cy="504056"/>
          </a:xfrm>
          <a:prstGeom prst="rect">
            <a:avLst/>
          </a:prstGeom>
          <a:blipFill>
            <a:blip r:embed="rId4">
              <a:duotone>
                <a:prstClr val="black"/>
                <a:schemeClr val="accent2">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Riwayat Imam Bukhari dan Muslim menyebut :</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3062570"/>
            <a:ext cx="9180512" cy="1446550"/>
          </a:xfrm>
          <a:prstGeom prst="rect">
            <a:avLst/>
          </a:prstGeom>
          <a:solidFill>
            <a:schemeClr val="accent1">
              <a:lumMod val="20000"/>
              <a:lumOff val="80000"/>
              <a:alpha val="51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 رَسُولُ اللهِ صَلَّى اللهُ عَلَيهِ وَسَلَّمْ أَجْوَدَ النَّاسِ وَكَانَ أَجْوَدَ مَا يَكُونُ فِي رَمَضَانَ حِينَ يَلْقَاهُ جِبْرِيلُ</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892967"/>
            <a:ext cx="9144000" cy="1200329"/>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r>
              <a:rPr lang="sv-SE"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Rasulullah saw adalah insan paling pemurah dan Baginda lebih dermawan  dalam bulan Ramadan ketika baginda dikunjngi oleh Jibril”.</a:t>
            </a:r>
            <a:endPar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8" name="Pentagon 7"/>
          <p:cNvSpPr/>
          <p:nvPr/>
        </p:nvSpPr>
        <p:spPr>
          <a:xfrm>
            <a:off x="546655" y="1175607"/>
            <a:ext cx="597648" cy="252028"/>
          </a:xfrm>
          <a:prstGeom prst="homePlat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332656"/>
            <a:ext cx="8568952" cy="523220"/>
          </a:xfrm>
          <a:prstGeom prst="rect">
            <a:avLst/>
          </a:prstGeom>
          <a:noFill/>
        </p:spPr>
        <p:txBody>
          <a:bodyPr wrap="square">
            <a:spAutoFit/>
          </a:bodyPr>
          <a:lstStyle/>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Amalan-amalan Berkat Di Bulan Ramadan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27584" y="1052736"/>
            <a:ext cx="7704856" cy="1080120"/>
          </a:xfrm>
          <a:prstGeom prst="rect">
            <a:avLst/>
          </a:prstGeom>
          <a:blipFill>
            <a:blip r:embed="rId3">
              <a:duotone>
                <a:prstClr val="black"/>
                <a:srgbClr val="9933FF">
                  <a:tint val="45000"/>
                  <a:satMod val="400000"/>
                </a:srgbClr>
              </a:duotone>
            </a:blip>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MARILAH MEREBUT PELUANG DI BULAN BARAKAH BAGI MERAIH KEBERKATAN DENGAN PENUH KETAKWAAN DAN KEIKHLASAN</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entagon 4"/>
          <p:cNvSpPr/>
          <p:nvPr/>
        </p:nvSpPr>
        <p:spPr>
          <a:xfrm>
            <a:off x="333516" y="2500090"/>
            <a:ext cx="1872208" cy="568869"/>
          </a:xfrm>
          <a:prstGeom prst="homePlate">
            <a:avLst/>
          </a:prstGeom>
          <a:blipFill>
            <a:blip r:embed="rId4"/>
            <a:tile tx="0" ty="0" sx="100000" sy="100000" flip="none" algn="tl"/>
          </a:blip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CONTOH</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275856" y="2276872"/>
            <a:ext cx="5256584" cy="576064"/>
          </a:xfrm>
          <a:prstGeom prst="roundRect">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Ibadah Puasa</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3258522" y="3010025"/>
            <a:ext cx="5291251" cy="5724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Solat Tarawih Berjemaah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3275856" y="3717032"/>
            <a:ext cx="5256584" cy="6480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Tadarus Al-quran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3275856" y="4509120"/>
            <a:ext cx="5291251" cy="720080"/>
          </a:xfrm>
          <a:prstGeom prst="roundRect">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Amalan-amalan Soleh Serta Gerak Kerja Patuh Syara’</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Callout 9"/>
          <p:cNvSpPr/>
          <p:nvPr/>
        </p:nvSpPr>
        <p:spPr>
          <a:xfrm>
            <a:off x="2483768" y="2348880"/>
            <a:ext cx="648072" cy="504056"/>
          </a:xfrm>
          <a:prstGeom prst="right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1</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1" name="Right Arrow Callout 10"/>
          <p:cNvSpPr/>
          <p:nvPr/>
        </p:nvSpPr>
        <p:spPr>
          <a:xfrm>
            <a:off x="2483768" y="3096282"/>
            <a:ext cx="648072" cy="504056"/>
          </a:xfrm>
          <a:prstGeom prst="right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2</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2" name="Right Arrow Callout 11"/>
          <p:cNvSpPr/>
          <p:nvPr/>
        </p:nvSpPr>
        <p:spPr>
          <a:xfrm>
            <a:off x="2483768" y="3861048"/>
            <a:ext cx="648072" cy="504056"/>
          </a:xfrm>
          <a:prstGeom prst="right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3</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3" name="Right Arrow Callout 12"/>
          <p:cNvSpPr/>
          <p:nvPr/>
        </p:nvSpPr>
        <p:spPr>
          <a:xfrm>
            <a:off x="2483768" y="4653136"/>
            <a:ext cx="648072" cy="504056"/>
          </a:xfrm>
          <a:prstGeom prst="right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4</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4" name="Curved Left Arrow 13"/>
          <p:cNvSpPr/>
          <p:nvPr/>
        </p:nvSpPr>
        <p:spPr>
          <a:xfrm>
            <a:off x="8381558" y="2511812"/>
            <a:ext cx="360040" cy="682247"/>
          </a:xfrm>
          <a:prstGeom prst="curvedLeftArrow">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000">
              <a:ln>
                <a:solidFill>
                  <a:schemeClr val="tx1"/>
                </a:solidFill>
              </a:ln>
              <a:solidFill>
                <a:schemeClr val="tx1"/>
              </a:solidFill>
            </a:endParaRPr>
          </a:p>
        </p:txBody>
      </p:sp>
      <p:sp>
        <p:nvSpPr>
          <p:cNvPr id="15" name="Curved Left Arrow 14"/>
          <p:cNvSpPr/>
          <p:nvPr/>
        </p:nvSpPr>
        <p:spPr>
          <a:xfrm>
            <a:off x="8369753" y="4202046"/>
            <a:ext cx="360040" cy="682247"/>
          </a:xfrm>
          <a:prstGeom prst="curvedLeftArrow">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000">
              <a:ln>
                <a:solidFill>
                  <a:schemeClr val="tx1"/>
                </a:solidFill>
              </a:ln>
              <a:solidFill>
                <a:schemeClr val="tx1"/>
              </a:solidFill>
            </a:endParaRPr>
          </a:p>
        </p:txBody>
      </p:sp>
      <p:sp>
        <p:nvSpPr>
          <p:cNvPr id="16" name="Rounded Rectangle 15"/>
          <p:cNvSpPr/>
          <p:nvPr/>
        </p:nvSpPr>
        <p:spPr>
          <a:xfrm>
            <a:off x="3315816" y="5373216"/>
            <a:ext cx="5291251" cy="7200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Berwaspada Daripada Perbuatan Negatif</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Right Arrow Callout 16"/>
          <p:cNvSpPr/>
          <p:nvPr/>
        </p:nvSpPr>
        <p:spPr>
          <a:xfrm>
            <a:off x="2483768" y="5445224"/>
            <a:ext cx="648072" cy="504056"/>
          </a:xfrm>
          <a:prstGeom prst="right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rPr>
              <a:t>5</a:t>
            </a:r>
            <a:endParaRPr lang="ms-MY" sz="2800" b="1" dirty="0">
              <a:effectLst>
                <a:glow rad="101600">
                  <a:schemeClr val="tx1">
                    <a:alpha val="60000"/>
                  </a:schemeClr>
                </a:glow>
                <a:outerShdw blurRad="38100" dist="38100" dir="2700000" algn="tl">
                  <a:srgbClr val="000000">
                    <a:alpha val="43137"/>
                  </a:srgbClr>
                </a:outerShdw>
              </a:effectLst>
            </a:endParaRPr>
          </a:p>
        </p:txBody>
      </p:sp>
      <p:sp>
        <p:nvSpPr>
          <p:cNvPr id="18" name="Curved Left Arrow 17"/>
          <p:cNvSpPr/>
          <p:nvPr/>
        </p:nvSpPr>
        <p:spPr>
          <a:xfrm>
            <a:off x="8387087" y="5056956"/>
            <a:ext cx="360040" cy="682247"/>
          </a:xfrm>
          <a:prstGeom prst="curvedLeftArrow">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000">
              <a:ln>
                <a:solidFill>
                  <a:schemeClr val="tx1"/>
                </a:solidFill>
              </a:ln>
              <a:solidFill>
                <a:schemeClr val="tx1"/>
              </a:solidFill>
            </a:endParaRPr>
          </a:p>
        </p:txBody>
      </p:sp>
      <p:sp>
        <p:nvSpPr>
          <p:cNvPr id="19" name="Curved Left Arrow 18"/>
          <p:cNvSpPr/>
          <p:nvPr/>
        </p:nvSpPr>
        <p:spPr>
          <a:xfrm>
            <a:off x="8369753" y="3358821"/>
            <a:ext cx="360040" cy="682247"/>
          </a:xfrm>
          <a:prstGeom prst="curvedLeftArrow">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ms-MY" sz="2000">
              <a:ln>
                <a:solidFill>
                  <a:schemeClr val="tx1"/>
                </a:solidFill>
              </a:ln>
              <a:solidFill>
                <a:schemeClr val="tx1"/>
              </a:solidFill>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98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04664"/>
            <a:ext cx="8424936" cy="553998"/>
          </a:xfrm>
          <a:prstGeom prst="rect">
            <a:avLst/>
          </a:prstGeom>
          <a:noFill/>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87332"/>
            <a:ext cx="9144000" cy="1569660"/>
          </a:xfrm>
          <a:prstGeom prst="rect">
            <a:avLst/>
          </a:prstGeom>
          <a:solidFill>
            <a:schemeClr val="accent1">
              <a:lumMod val="20000"/>
              <a:lumOff val="80000"/>
              <a:alpha val="52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ق</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الز</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لج</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ح</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اج</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يَّدَعَ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ط</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ام</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اب</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EG"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33056"/>
            <a:ext cx="9144000" cy="1938992"/>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“Barangsiapa Yang Tidak Meninggal Percakapan Dan Perbuatan Batil (Dosa) Atau Melakukan Kerja Bodoh Termasuk Maksiat, Maka Allah Taala Tidak Berhajat Dia Meninggalkan Makan Dan Minum (Tidak Diberi Pahala Ke Atas Amalan Puasanya)”.</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16632"/>
            <a:ext cx="8424936" cy="954107"/>
          </a:xfrm>
          <a:prstGeom prst="rect">
            <a:avLst/>
          </a:prstGeom>
          <a:noFill/>
        </p:spPr>
        <p:txBody>
          <a:bodyPr wrap="square">
            <a:spAutoFit/>
          </a:bodyPr>
          <a:lstStyle/>
          <a:p>
            <a:pPr algn="ctr" fontAlgn="auto">
              <a:spcBef>
                <a:spcPts val="0"/>
              </a:spcBef>
              <a:spcAft>
                <a:spcPts val="0"/>
              </a:spcAft>
              <a:defRPr/>
            </a:pP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s-E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t>
            </a:r>
            <a:r>
              <a:rPr lang="es-E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s-E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s-E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412776"/>
            <a:ext cx="9144000" cy="2308324"/>
          </a:xfrm>
          <a:prstGeom prst="rect">
            <a:avLst/>
          </a:prstGeom>
          <a:solidFill>
            <a:schemeClr val="accent1">
              <a:lumMod val="20000"/>
              <a:lumOff val="80000"/>
              <a:alpha val="5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 أَنَّ أَهْلَ الْقُرَىٰ آمَنُوا وَاتَّقَوْا لَفَتَحْنَا عَلَيْهِم بَرَكَاتٍ مِّنَ السَّمَاءِ وَالْأَرْضِ وَلَٰكِن كَذَّبُوا فَأَخَذْنَاهُم بِمَا كَانُوا يَكْسِبُونَ </a:t>
            </a:r>
            <a:r>
              <a:rPr lang="ar-EG"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(96)</a:t>
            </a:r>
            <a:endParaRPr lang="ar-EG"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00996"/>
            <a:ext cx="9144000" cy="2308324"/>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4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 Sekiranya Penduduk Negeri Itu, Beriman Serta Bertakwa, Tentulah Kami Bukakan Kepada Mereka Keberkatan Dari Langit Dan Bumi. Tetapi Mereka Mendustakan (Rasul Kami) Lalu Kami Timpakan Mereka Dengan Azab Seksa Disebabkan Apa Yang Mereka Telah Usahakan.” </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bg1">
              <a:alpha val="41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6663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8885671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813262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260648"/>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54984"/>
            <a:ext cx="9144000" cy="1862048"/>
          </a:xfrm>
          <a:prstGeom prst="rect">
            <a:avLst/>
          </a:prstGeom>
          <a:solidFill>
            <a:schemeClr val="accent1">
              <a:lumMod val="20000"/>
              <a:lumOff val="80000"/>
              <a:alpha val="46000"/>
            </a:schemeClr>
          </a:solidFill>
        </p:spPr>
        <p:txBody>
          <a:bodyPr wrap="square">
            <a:spAutoFit/>
          </a:bodyPr>
          <a:lstStyle/>
          <a:p>
            <a:pPr algn="ctr" rtl="1">
              <a:defRPr/>
            </a:pPr>
            <a:r>
              <a:rPr lang="ar-EG" sz="115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الْحَمْدُ </a:t>
            </a:r>
            <a:r>
              <a:rPr lang="ar-EG" sz="115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لِلَّهِ </a:t>
            </a:r>
            <a:endParaRPr lang="en-US" sz="13800" b="1" dirty="0">
              <a:ln w="3175" cmpd="sng">
                <a:noFill/>
                <a:prstDash val="solid"/>
              </a:ln>
              <a:solidFill>
                <a:prstClr val="black"/>
              </a:solidFill>
              <a:effectLst>
                <a:glow rad="63500">
                  <a:prstClr val="white">
                    <a:alpha val="40000"/>
                  </a:prstClr>
                </a:glow>
              </a:effectLst>
              <a:cs typeface="Traditional Arabic" pitchFamily="2" charset="-78"/>
            </a:endParaRPr>
          </a:p>
        </p:txBody>
      </p:sp>
      <p:sp>
        <p:nvSpPr>
          <p:cNvPr id="5" name="TextBox 4"/>
          <p:cNvSpPr txBox="1"/>
          <p:nvPr/>
        </p:nvSpPr>
        <p:spPr>
          <a:xfrm>
            <a:off x="0" y="4578677"/>
            <a:ext cx="9144000" cy="1077218"/>
          </a:xfrm>
          <a:prstGeom prst="rect">
            <a:avLst/>
          </a:prstGeom>
          <a:solidFill>
            <a:schemeClr val="tx1">
              <a:lumMod val="50000"/>
              <a:lumOff val="50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21343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bg1">
              <a:alpha val="52000"/>
            </a:schemeClr>
          </a:solidFill>
        </p:spPr>
        <p:txBody>
          <a:bodyPr wrap="square">
            <a:spAutoFit/>
          </a:bodyPr>
          <a:lstStyle/>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لآ إِلَهَ إِلاَّ اللهُ وَحْدَهُ لاَ شَرِيْكَ لَهُ، وَأَشْهَدُ أَنَّ مُحَمَّدًا عَبْدُهُ وَرَسُوْلُهُ. </a:t>
            </a:r>
            <a:endParaRPr lang="ms-MY" sz="54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tx1">
              <a:lumMod val="50000"/>
              <a:lumOff val="50000"/>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48683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569660"/>
          </a:xfrm>
          <a:prstGeom prst="rect">
            <a:avLst/>
          </a:prstGeom>
          <a:solidFill>
            <a:schemeClr val="bg1">
              <a:alpha val="49000"/>
            </a:schemeClr>
          </a:solidFill>
        </p:spPr>
        <p:txBody>
          <a:bodyPr wrap="square">
            <a:spAutoFit/>
          </a:bodyPr>
          <a:lstStyle/>
          <a:p>
            <a:pPr algn="ctr" rtl="1">
              <a:defRPr/>
            </a:pP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صَلِّ وَسَلِّمْ عَلَى سَيِّدِنَا مُحَمَّدٍ </a:t>
            </a: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وَأَصْحَابِهِ وَأَتْبَاعِهِ إِلَى يَوْمِ الدِّيْنِ</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ms-MY" sz="4800" dirty="0" smtClean="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rPr>
              <a:t> </a:t>
            </a:r>
            <a:endParaRPr lang="ms-MY" sz="4800" dirty="0">
              <a:solidFill>
                <a:prstClr val="black"/>
              </a:solidFill>
              <a:effectLst>
                <a:glow rad="101600">
                  <a:prstClr val="white">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tx1">
              <a:lumMod val="50000"/>
              <a:lumOff val="50000"/>
              <a:alpha val="55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98702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69938"/>
            <a:ext cx="9144000" cy="2308324"/>
          </a:xfrm>
          <a:prstGeom prst="rect">
            <a:avLst/>
          </a:prstGeom>
          <a:solidFill>
            <a:schemeClr val="tx1">
              <a:lumMod val="50000"/>
              <a:lumOff val="50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dihari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0" y="2057400"/>
            <a:ext cx="9144000" cy="1569660"/>
          </a:xfrm>
          <a:prstGeom prst="rect">
            <a:avLst/>
          </a:prstGeom>
          <a:solidFill>
            <a:schemeClr val="bg1">
              <a:alpha val="60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لَعَلَّكُمْ تُفْلِحُوْنَ.</a:t>
            </a:r>
            <a:endParaRPr lang="en-US" sz="4800" b="1" dirty="0">
              <a:solidFill>
                <a:prstClr val="black"/>
              </a:solidFill>
              <a:effectLst>
                <a:glow rad="101600">
                  <a:prstClr val="white">
                    <a:alpha val="60000"/>
                  </a:prstClr>
                </a:glow>
              </a:effectLst>
              <a:cs typeface="Traditional Arabic" pitchFamily="2" charset="-78"/>
            </a:endParaRPr>
          </a:p>
        </p:txBody>
      </p:sp>
    </p:spTree>
    <p:extLst>
      <p:ext uri="{BB962C8B-B14F-4D97-AF65-F5344CB8AC3E}">
        <p14:creationId xmlns:p14="http://schemas.microsoft.com/office/powerpoint/2010/main" val="3854687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978089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7883" y="260648"/>
            <a:ext cx="9144000" cy="738336"/>
          </a:xfrm>
          <a:noFill/>
        </p:spPr>
        <p:txBody>
          <a:bodyPr>
            <a:normAutofit/>
          </a:body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epada</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a:spLocks noGrp="1"/>
          </p:cNvSpPr>
          <p:nvPr>
            <p:ph idx="1"/>
          </p:nvPr>
        </p:nvSpPr>
        <p:spPr>
          <a:xfrm>
            <a:off x="0" y="4648200"/>
            <a:ext cx="9144000" cy="1301080"/>
          </a:xfr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a:noAutofit/>
          </a:bodyPr>
          <a:lstStyle/>
          <a:p>
            <a:pPr marL="0" indent="0" algn="ctr">
              <a:buNone/>
            </a:pPr>
            <a:r>
              <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pPr marL="0" indent="0" algn="ctr">
              <a:buNone/>
            </a:pPr>
            <a:r>
              <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a:t>
            </a: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76400"/>
            <a:ext cx="9144000" cy="2015936"/>
          </a:xfrm>
          <a:prstGeom prst="rect">
            <a:avLst/>
          </a:prstGeom>
          <a:solidFill>
            <a:schemeClr val="accent1">
              <a:lumMod val="20000"/>
              <a:lumOff val="80000"/>
              <a:alpha val="49000"/>
            </a:schemeClr>
          </a:solidFill>
        </p:spPr>
        <p:txBody>
          <a:bodyPr wrap="square">
            <a:spAutoFit/>
          </a:bodyPr>
          <a:lstStyle/>
          <a:p>
            <a:pPr algn="ctr" rtl="1" fontAlgn="auto">
              <a:spcBef>
                <a:spcPts val="0"/>
              </a:spcBef>
              <a:spcAft>
                <a:spcPts val="0"/>
              </a:spcAft>
              <a:defRPr/>
            </a:pPr>
            <a:r>
              <a:rPr lang="ar-SA" sz="125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25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ar-SA" sz="125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8663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74271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58410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37341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93899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20152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70575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3572995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231551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99184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76696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81034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0511" y="4267200"/>
            <a:ext cx="9144000" cy="2209800"/>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bersaksi </a:t>
            </a:r>
            <a:r>
              <a:rPr lang="ms-MY"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 </a:t>
            </a: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tiada tuhan melainkan Allah Yang Maha Esa, tiada sekutu bagiNya dan juga aku  bersaksi bahawa Nabi Muhammad SAW itu adalah hamba-Nya dan Rasul-Nya.</a:t>
            </a:r>
          </a:p>
        </p:txBody>
      </p:sp>
      <p:sp>
        <p:nvSpPr>
          <p:cNvPr id="5" name="Rectangle 4"/>
          <p:cNvSpPr/>
          <p:nvPr/>
        </p:nvSpPr>
        <p:spPr>
          <a:xfrm>
            <a:off x="0" y="1556792"/>
            <a:ext cx="9144000" cy="1569660"/>
          </a:xfrm>
          <a:prstGeom prst="rect">
            <a:avLst/>
          </a:prstGeom>
          <a:solidFill>
            <a:schemeClr val="accent1">
              <a:lumMod val="20000"/>
              <a:lumOff val="80000"/>
              <a:alpha val="47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لَّا إِلَهَ إِلَّا اللهُ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وَحْدَهُ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لَا شَرِيْكَ لَهُ</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endParaRPr lang="en-US"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fontAlgn="auto">
              <a:spcBef>
                <a:spcPts val="0"/>
              </a:spcBef>
              <a:spcAft>
                <a:spcPts val="0"/>
              </a:spcAft>
              <a:defRPr/>
            </a:pP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أَنَّ مُحَمَّدًا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عَبْدُهُ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وَرَسُوْلُهُ، </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89148"/>
            <a:ext cx="9144000" cy="6540252"/>
          </a:xfrm>
          <a:prstGeom prst="rect">
            <a:avLst/>
          </a:prstGeom>
          <a:solidFill>
            <a:schemeClr val="bg1">
              <a:alpha val="56000"/>
            </a:schemeClr>
          </a:solidFill>
        </p:spPr>
        <p:txBody>
          <a:bodyPr>
            <a:spAutoFit/>
          </a:bodyPr>
          <a:lstStyle/>
          <a:p>
            <a:pP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03/05/2019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RAMADHAN</a:t>
            </a:r>
            <a:r>
              <a:rPr lang="ar-SA"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BULAN BERKAT</a:t>
            </a:r>
          </a:p>
          <a:p>
            <a:pPr marL="457200" indent="-457200" algn="just">
              <a:buAutoNum type="arabicPeriod"/>
              <a:defRPr/>
            </a:pPr>
            <a:r>
              <a:rPr lang="sv-SE" sz="2000" b="1" dirty="0" smtClean="0">
                <a:solidFill>
                  <a:prstClr val="black"/>
                </a:solidFill>
                <a:effectLst>
                  <a:glow rad="101600">
                    <a:prstClr val="white">
                      <a:alpha val="60000"/>
                    </a:prstClr>
                  </a:glow>
                </a:effectLst>
                <a:cs typeface="Arial" charset="0"/>
              </a:rPr>
              <a:t>RAMADHAN </a:t>
            </a:r>
            <a:r>
              <a:rPr lang="sv-SE" sz="2000" b="1" dirty="0">
                <a:solidFill>
                  <a:prstClr val="black"/>
                </a:solidFill>
                <a:effectLst>
                  <a:glow rad="101600">
                    <a:prstClr val="white">
                      <a:alpha val="60000"/>
                    </a:prstClr>
                  </a:glow>
                </a:effectLst>
                <a:cs typeface="Arial" charset="0"/>
              </a:rPr>
              <a:t>BULAN BERKAT ADALAH MAFHUM SABDA NABI SAW BERMAKSUD BULAN INI MEMPUNYAI PELBAGAI AMALAN TERUTAMA PUASA YANG MENJANJIKAN KESUBURAN DAN PENGEMBANGAN KURNIAAN ALLAH YANG TIDAK TERBATAS</a:t>
            </a:r>
            <a:r>
              <a:rPr lang="sv-SE"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r>
              <a:rPr lang="sv-SE" sz="2000" b="1" dirty="0" smtClean="0">
                <a:solidFill>
                  <a:prstClr val="black"/>
                </a:solidFill>
                <a:effectLst>
                  <a:glow rad="101600">
                    <a:prstClr val="white">
                      <a:alpha val="60000"/>
                    </a:prstClr>
                  </a:glow>
                </a:effectLst>
                <a:cs typeface="Arial" charset="0"/>
              </a:rPr>
              <a:t>ANTARA </a:t>
            </a:r>
            <a:r>
              <a:rPr lang="sv-SE" sz="2000" b="1" dirty="0">
                <a:solidFill>
                  <a:prstClr val="black"/>
                </a:solidFill>
                <a:effectLst>
                  <a:glow rad="101600">
                    <a:prstClr val="white">
                      <a:alpha val="60000"/>
                    </a:prstClr>
                  </a:glow>
                </a:effectLst>
                <a:cs typeface="Arial" charset="0"/>
              </a:rPr>
              <a:t>KEISTIMEWAAN KURNIAAN ALLAH YANG SANGAT BERNILAI IALAH PENGHAPUSAN DOSA LAMPAU BAGI MEREKA YANG MENUNAIKAN PUASA SEPENUH KEIMANAN DAN KEIKHLASAN</a:t>
            </a:r>
            <a:r>
              <a:rPr lang="sv-SE"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r>
              <a:rPr lang="sv-SE" sz="2000" b="1" dirty="0" smtClean="0">
                <a:solidFill>
                  <a:prstClr val="black"/>
                </a:solidFill>
                <a:effectLst>
                  <a:glow rad="101600">
                    <a:prstClr val="white">
                      <a:alpha val="60000"/>
                    </a:prstClr>
                  </a:glow>
                </a:effectLst>
                <a:cs typeface="Arial" charset="0"/>
              </a:rPr>
              <a:t>KEBERKATAN </a:t>
            </a:r>
            <a:r>
              <a:rPr lang="sv-SE" sz="2000" b="1" dirty="0">
                <a:solidFill>
                  <a:prstClr val="black"/>
                </a:solidFill>
                <a:effectLst>
                  <a:glow rad="101600">
                    <a:prstClr val="white">
                      <a:alpha val="60000"/>
                    </a:prstClr>
                  </a:glow>
                </a:effectLst>
                <a:cs typeface="Arial" charset="0"/>
              </a:rPr>
              <a:t>RAMADHAN DIBUKTIKAN JUGA DENGAN PEMILIHANNYA SEBAGAI BULAN DITURUNKAN AL ALQURAN KITAB SUCI YANG MENJADI PANDUAN SELURUH UMAT MANUSIA</a:t>
            </a:r>
            <a:r>
              <a:rPr lang="sv-SE"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r>
              <a:rPr lang="sv-SE" sz="2000" b="1" dirty="0" smtClean="0">
                <a:solidFill>
                  <a:prstClr val="black"/>
                </a:solidFill>
                <a:effectLst>
                  <a:glow rad="101600">
                    <a:prstClr val="white">
                      <a:alpha val="60000"/>
                    </a:prstClr>
                  </a:glow>
                </a:effectLst>
                <a:cs typeface="Arial" charset="0"/>
              </a:rPr>
              <a:t>ANTARA </a:t>
            </a:r>
            <a:r>
              <a:rPr lang="sv-SE" sz="2000" b="1" dirty="0">
                <a:solidFill>
                  <a:prstClr val="black"/>
                </a:solidFill>
                <a:effectLst>
                  <a:glow rad="101600">
                    <a:prstClr val="white">
                      <a:alpha val="60000"/>
                    </a:prstClr>
                  </a:glow>
                </a:effectLst>
                <a:cs typeface="Arial" charset="0"/>
              </a:rPr>
              <a:t>KEMULIAAN DAN KEBERKATAN RAMADHAN YANG SANGAT   MENGUJAKAN IALAH WUJUDNYA SATU MALAM </a:t>
            </a:r>
            <a:r>
              <a:rPr lang="sv-SE" sz="2000" b="1" dirty="0" smtClean="0">
                <a:solidFill>
                  <a:prstClr val="black"/>
                </a:solidFill>
                <a:effectLst>
                  <a:glow rad="101600">
                    <a:prstClr val="white">
                      <a:alpha val="60000"/>
                    </a:prstClr>
                  </a:glow>
                </a:effectLst>
                <a:cs typeface="Arial" charset="0"/>
              </a:rPr>
              <a:t>DINAMAKAN </a:t>
            </a:r>
            <a:r>
              <a:rPr lang="ar-SA" sz="2000" b="1" dirty="0">
                <a:solidFill>
                  <a:prstClr val="black"/>
                </a:solidFill>
                <a:effectLst>
                  <a:glow rad="101600">
                    <a:prstClr val="white">
                      <a:alpha val="60000"/>
                    </a:prstClr>
                  </a:glow>
                </a:effectLst>
                <a:cs typeface="Arial" charset="0"/>
              </a:rPr>
              <a:t>ليلة </a:t>
            </a:r>
            <a:r>
              <a:rPr lang="ar-SA" sz="2000" b="1" dirty="0" smtClean="0">
                <a:solidFill>
                  <a:prstClr val="black"/>
                </a:solidFill>
                <a:effectLst>
                  <a:glow rad="101600">
                    <a:prstClr val="white">
                      <a:alpha val="60000"/>
                    </a:prstClr>
                  </a:glow>
                </a:effectLst>
                <a:cs typeface="Arial" charset="0"/>
              </a:rPr>
              <a:t>القدر</a:t>
            </a:r>
            <a:r>
              <a:rPr lang="en-US" sz="2000" b="1" dirty="0" smtClean="0">
                <a:solidFill>
                  <a:prstClr val="black"/>
                </a:solidFill>
                <a:effectLst>
                  <a:glow rad="101600">
                    <a:prstClr val="white">
                      <a:alpha val="60000"/>
                    </a:prstClr>
                  </a:glow>
                </a:effectLst>
                <a:cs typeface="Arial" charset="0"/>
              </a:rPr>
              <a:t> </a:t>
            </a:r>
            <a:r>
              <a:rPr lang="sv-SE" sz="2000" b="1" dirty="0" smtClean="0">
                <a:solidFill>
                  <a:prstClr val="black"/>
                </a:solidFill>
                <a:effectLst>
                  <a:glow rad="101600">
                    <a:prstClr val="white">
                      <a:alpha val="60000"/>
                    </a:prstClr>
                  </a:glow>
                </a:effectLst>
                <a:cs typeface="Arial" charset="0"/>
              </a:rPr>
              <a:t>DI </a:t>
            </a:r>
            <a:r>
              <a:rPr lang="sv-SE" sz="2000" b="1" dirty="0">
                <a:solidFill>
                  <a:prstClr val="black"/>
                </a:solidFill>
                <a:effectLst>
                  <a:glow rad="101600">
                    <a:prstClr val="white">
                      <a:alpha val="60000"/>
                    </a:prstClr>
                  </a:glow>
                </a:effectLst>
                <a:cs typeface="Arial" charset="0"/>
              </a:rPr>
              <a:t>MANA KEBERKATAN AMALAN PADA MALAM INI DIBERI   GANJARAN SEBANDING AMALAN YANG DILAKUKAN  DALAM TEMPOH LEBIH SERIBU BULAN</a:t>
            </a:r>
            <a:r>
              <a:rPr lang="sv-SE" sz="2000" b="1" dirty="0" smtClean="0">
                <a:solidFill>
                  <a:prstClr val="black"/>
                </a:solidFill>
                <a:effectLst>
                  <a:glow rad="101600">
                    <a:prstClr val="white">
                      <a:alpha val="60000"/>
                    </a:prstClr>
                  </a:glow>
                </a:effectLst>
                <a:cs typeface="Arial" charset="0"/>
              </a:rPr>
              <a:t>.</a:t>
            </a:r>
          </a:p>
          <a:p>
            <a:pPr marL="457200" indent="-457200" algn="just">
              <a:buAutoNum type="arabicPeriod"/>
              <a:defRPr/>
            </a:pPr>
            <a:r>
              <a:rPr lang="sv-SE" sz="2000" b="1" dirty="0" smtClean="0">
                <a:solidFill>
                  <a:prstClr val="black"/>
                </a:solidFill>
                <a:effectLst>
                  <a:glow rad="101600">
                    <a:prstClr val="white">
                      <a:alpha val="60000"/>
                    </a:prstClr>
                  </a:glow>
                </a:effectLst>
                <a:cs typeface="Arial" charset="0"/>
              </a:rPr>
              <a:t>RASULULLAH </a:t>
            </a:r>
            <a:r>
              <a:rPr lang="sv-SE" sz="2000" b="1" dirty="0">
                <a:solidFill>
                  <a:prstClr val="black"/>
                </a:solidFill>
                <a:effectLst>
                  <a:glow rad="101600">
                    <a:prstClr val="white">
                      <a:alpha val="60000"/>
                    </a:prstClr>
                  </a:glow>
                </a:effectLst>
                <a:cs typeface="Arial" charset="0"/>
              </a:rPr>
              <a:t>MENJADIKAN KEBERKATAN RAMADHAN DENGAN MENGGANDAKAN SIFAT DERMAWAN DAN BUDIMAN BAGINDA.6. DALAM MENGEJAR KEISTIMEWAAN RAMADHAN HENDAKLAH BERWASPADA DARIPADA TERPERANGKAP DENGAN PERLAKUAN MAKSIAT YANG BOLEH MELUPUSKAN KEBERKATAN DAN KESUBURAN RAMADHAN.</a:t>
            </a:r>
          </a:p>
        </p:txBody>
      </p:sp>
    </p:spTree>
    <p:extLst>
      <p:ext uri="{BB962C8B-B14F-4D97-AF65-F5344CB8AC3E}">
        <p14:creationId xmlns:p14="http://schemas.microsoft.com/office/powerpoint/2010/main" val="4182388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76"/>
            <a:ext cx="9144000" cy="685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4624"/>
            <a:ext cx="9144000"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200" dirty="0" smtClean="0">
                <a:solidFill>
                  <a:schemeClr val="tx1"/>
                </a:solidFill>
                <a:latin typeface="Arial Black" pitchFamily="34" charset="0"/>
              </a:rPr>
              <a:t>ENAKMEN KESALAHAN JENAYAH SYARIAH (TAKZIR) Terengganu 2001 </a:t>
            </a:r>
            <a:r>
              <a:rPr lang="en-AU" sz="2200" dirty="0" err="1" smtClean="0">
                <a:solidFill>
                  <a:schemeClr val="tx1"/>
                </a:solidFill>
                <a:latin typeface="Arial Black" pitchFamily="34" charset="0"/>
              </a:rPr>
              <a:t>Pindaan</a:t>
            </a:r>
            <a:r>
              <a:rPr lang="en-AU" sz="2200" dirty="0" smtClean="0">
                <a:solidFill>
                  <a:schemeClr val="tx1"/>
                </a:solidFill>
                <a:latin typeface="Arial Black" pitchFamily="34" charset="0"/>
              </a:rPr>
              <a:t> 2016</a:t>
            </a:r>
            <a:endParaRPr lang="en-AU" sz="2200" dirty="0">
              <a:solidFill>
                <a:schemeClr val="tx1"/>
              </a:solidFill>
              <a:latin typeface="Arial Black" pitchFamily="34" charset="0"/>
            </a:endParaRPr>
          </a:p>
        </p:txBody>
      </p:sp>
      <p:sp>
        <p:nvSpPr>
          <p:cNvPr id="4" name="Rounded Rectangle 3"/>
          <p:cNvSpPr/>
          <p:nvPr/>
        </p:nvSpPr>
        <p:spPr>
          <a:xfrm>
            <a:off x="215516" y="1901787"/>
            <a:ext cx="8460940" cy="59110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Mana-mana orang yang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waktu</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berpuasa</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dalam</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bulan</a:t>
            </a:r>
            <a:r>
              <a:rPr lang="en-AU" sz="2400" dirty="0"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 </a:t>
            </a:r>
            <a:r>
              <a:rPr lang="en-AU" sz="2400" dirty="0" err="1" smtClean="0">
                <a:ln>
                  <a:solidFill>
                    <a:schemeClr val="tx1"/>
                  </a:solidFill>
                </a:ln>
                <a:solidFill>
                  <a:prstClr val="white"/>
                </a:solidFill>
                <a:effectLst>
                  <a:outerShdw blurRad="38100" dist="38100" dir="2700000" algn="tl">
                    <a:srgbClr val="000000">
                      <a:alpha val="43137"/>
                    </a:srgbClr>
                  </a:outerShdw>
                </a:effectLst>
                <a:latin typeface="Arial Black" pitchFamily="34" charset="0"/>
              </a:rPr>
              <a:t>Ramadhan</a:t>
            </a:r>
            <a:endParaRPr lang="en-AU" sz="2400" dirty="0">
              <a:ln>
                <a:solidFill>
                  <a:schemeClr val="tx1"/>
                </a:solidFill>
              </a:ln>
              <a:solidFill>
                <a:prstClr val="white"/>
              </a:solidFill>
              <a:effectLst>
                <a:outerShdw blurRad="38100" dist="38100" dir="2700000" algn="tl">
                  <a:srgbClr val="000000">
                    <a:alpha val="43137"/>
                  </a:srgbClr>
                </a:outerShdw>
              </a:effectLst>
              <a:latin typeface="Arial Black" pitchFamily="34" charset="0"/>
            </a:endParaRPr>
          </a:p>
        </p:txBody>
      </p:sp>
      <p:sp>
        <p:nvSpPr>
          <p:cNvPr id="5" name="Right Arrow 4"/>
          <p:cNvSpPr/>
          <p:nvPr/>
        </p:nvSpPr>
        <p:spPr>
          <a:xfrm rot="5400000">
            <a:off x="3839036" y="-2462769"/>
            <a:ext cx="1008113" cy="7751096"/>
          </a:xfrm>
          <a:prstGeom prst="rightArrow">
            <a:avLst>
              <a:gd name="adj1" fmla="val 60955"/>
              <a:gd name="adj2" fmla="val 3816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2800" dirty="0" err="1" smtClean="0">
                <a:solidFill>
                  <a:prstClr val="white"/>
                </a:solidFill>
                <a:effectLst>
                  <a:glow rad="101600">
                    <a:prstClr val="black">
                      <a:alpha val="60000"/>
                    </a:prstClr>
                  </a:glow>
                </a:effectLst>
                <a:latin typeface="Arial" pitchFamily="34" charset="0"/>
                <a:cs typeface="Arial" pitchFamily="34" charset="0"/>
              </a:rPr>
              <a:t>Seksyen</a:t>
            </a:r>
            <a:r>
              <a:rPr lang="en-AU" sz="2800" dirty="0" smtClean="0">
                <a:solidFill>
                  <a:prstClr val="white"/>
                </a:solidFill>
                <a:effectLst>
                  <a:glow rad="101600">
                    <a:prstClr val="black">
                      <a:alpha val="60000"/>
                    </a:prstClr>
                  </a:glow>
                </a:effectLst>
                <a:latin typeface="Arial" pitchFamily="34" charset="0"/>
                <a:cs typeface="Arial" pitchFamily="34" charset="0"/>
              </a:rPr>
              <a:t> 19 : </a:t>
            </a:r>
          </a:p>
          <a:p>
            <a:pPr algn="ctr"/>
            <a:r>
              <a:rPr lang="en-AU" sz="2000" dirty="0" smtClean="0">
                <a:ln>
                  <a:solidFill>
                    <a:schemeClr val="tx1"/>
                  </a:solidFill>
                </a:ln>
                <a:solidFill>
                  <a:prstClr val="white"/>
                </a:solidFill>
                <a:effectLst>
                  <a:glow rad="101600">
                    <a:prstClr val="black">
                      <a:alpha val="60000"/>
                    </a:prstClr>
                  </a:glow>
                </a:effectLst>
                <a:latin typeface="Arial Black" pitchFamily="34" charset="0"/>
              </a:rPr>
              <a:t>TIDAK MENGHORMATI RAMADHAN</a:t>
            </a:r>
            <a:endParaRPr lang="en-AU" sz="2000" dirty="0">
              <a:ln>
                <a:solidFill>
                  <a:schemeClr val="tx1"/>
                </a:solidFill>
              </a:ln>
              <a:solidFill>
                <a:prstClr val="white"/>
              </a:solidFill>
              <a:effectLst>
                <a:glow rad="101600">
                  <a:prstClr val="black">
                    <a:alpha val="60000"/>
                  </a:prstClr>
                </a:glow>
              </a:effectLst>
              <a:latin typeface="Arial Black" pitchFamily="34" charset="0"/>
            </a:endParaRPr>
          </a:p>
        </p:txBody>
      </p:sp>
      <p:sp>
        <p:nvSpPr>
          <p:cNvPr id="6" name="Rectangle 5"/>
          <p:cNvSpPr/>
          <p:nvPr/>
        </p:nvSpPr>
        <p:spPr>
          <a:xfrm>
            <a:off x="755577" y="2636912"/>
            <a:ext cx="7992888" cy="1481309"/>
          </a:xfrm>
          <a:prstGeom prst="rect">
            <a:avLst/>
          </a:prstGeom>
          <a:solidFill>
            <a:srgbClr val="7030A0">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just"/>
            <a:r>
              <a:rPr lang="en-AU" sz="2400" dirty="0" smtClean="0">
                <a:solidFill>
                  <a:prstClr val="white"/>
                </a:solidFill>
                <a:effectLst>
                  <a:glow rad="101600">
                    <a:prstClr val="black">
                      <a:alpha val="60000"/>
                    </a:prstClr>
                  </a:glow>
                </a:effectLst>
                <a:latin typeface="Arial" pitchFamily="34" charset="0"/>
                <a:cs typeface="Arial" pitchFamily="34" charset="0"/>
              </a:rPr>
              <a:t>a. </a:t>
            </a:r>
            <a:r>
              <a:rPr lang="en-AU" sz="2400" dirty="0" err="1" smtClean="0">
                <a:solidFill>
                  <a:prstClr val="white"/>
                </a:solidFill>
                <a:effectLst>
                  <a:glow rad="101600">
                    <a:prstClr val="black">
                      <a:alpha val="60000"/>
                    </a:prstClr>
                  </a:glow>
                </a:effectLst>
                <a:latin typeface="Arial" pitchFamily="34" charset="0"/>
                <a:cs typeface="Arial" pitchFamily="34" charset="0"/>
              </a:rPr>
              <a:t>Menjual</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kepada</a:t>
            </a:r>
            <a:r>
              <a:rPr lang="en-AU" sz="2400" dirty="0" smtClean="0">
                <a:solidFill>
                  <a:prstClr val="white"/>
                </a:solidFill>
                <a:effectLst>
                  <a:glow rad="101600">
                    <a:prstClr val="black">
                      <a:alpha val="60000"/>
                    </a:prstClr>
                  </a:glow>
                </a:effectLst>
                <a:latin typeface="Arial" pitchFamily="34" charset="0"/>
                <a:cs typeface="Arial" pitchFamily="34" charset="0"/>
              </a:rPr>
              <a:t> mana-mana orang  Islam </a:t>
            </a:r>
            <a:r>
              <a:rPr lang="en-AU" sz="2400" dirty="0" err="1" smtClean="0">
                <a:solidFill>
                  <a:prstClr val="white"/>
                </a:solidFill>
                <a:effectLst>
                  <a:glow rad="101600">
                    <a:prstClr val="black">
                      <a:alpha val="60000"/>
                    </a:prstClr>
                  </a:glow>
                </a:effectLst>
                <a:latin typeface="Arial" pitchFamily="34" charset="0"/>
                <a:cs typeface="Arial" pitchFamily="34" charset="0"/>
              </a:rPr>
              <a:t>apa-apa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makanan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minuman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rokok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benda</a:t>
            </a:r>
            <a:r>
              <a:rPr lang="en-AU" sz="2400" dirty="0" smtClean="0">
                <a:solidFill>
                  <a:prstClr val="white"/>
                </a:solidFill>
                <a:effectLst>
                  <a:glow rad="101600">
                    <a:prstClr val="black">
                      <a:alpha val="60000"/>
                    </a:prstClr>
                  </a:glow>
                </a:effectLst>
                <a:latin typeface="Arial" pitchFamily="34" charset="0"/>
                <a:cs typeface="Arial" pitchFamily="34" charset="0"/>
              </a:rPr>
              <a:t> lain yang </a:t>
            </a:r>
            <a:r>
              <a:rPr lang="en-AU" sz="2400" dirty="0" err="1" smtClean="0">
                <a:solidFill>
                  <a:prstClr val="white"/>
                </a:solidFill>
                <a:effectLst>
                  <a:glow rad="101600">
                    <a:prstClr val="black">
                      <a:alpha val="60000"/>
                    </a:prstClr>
                  </a:glow>
                </a:effectLst>
                <a:latin typeface="Arial" pitchFamily="34" charset="0"/>
                <a:cs typeface="Arial" pitchFamily="34" charset="0"/>
              </a:rPr>
              <a:t>seumpamanya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untuk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dimakan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diminum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dihisap</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serta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merta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dalam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waktu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itu</a:t>
            </a:r>
            <a:r>
              <a:rPr lang="en-AU" sz="2400" dirty="0" smtClean="0">
                <a:solidFill>
                  <a:prstClr val="white"/>
                </a:solidFill>
                <a:effectLst>
                  <a:glow rad="101600">
                    <a:prstClr val="black">
                      <a:alpha val="60000"/>
                    </a:prstClr>
                  </a:glow>
                </a:effectLst>
                <a:latin typeface="Arial" pitchFamily="34" charset="0"/>
                <a:cs typeface="Arial" pitchFamily="34" charset="0"/>
              </a:rPr>
              <a:t> ;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endParaRPr lang="en-AU" sz="2400" dirty="0">
              <a:solidFill>
                <a:prstClr val="white"/>
              </a:solidFill>
              <a:effectLst>
                <a:glow rad="101600">
                  <a:prstClr val="black">
                    <a:alpha val="60000"/>
                  </a:prstClr>
                </a:glow>
              </a:effectLst>
              <a:latin typeface="Arial" pitchFamily="34" charset="0"/>
              <a:cs typeface="Arial" pitchFamily="34" charset="0"/>
            </a:endParaRPr>
          </a:p>
        </p:txBody>
      </p:sp>
      <p:sp>
        <p:nvSpPr>
          <p:cNvPr id="8" name="Rectangle 7"/>
          <p:cNvSpPr/>
          <p:nvPr/>
        </p:nvSpPr>
        <p:spPr>
          <a:xfrm>
            <a:off x="755577" y="4221088"/>
            <a:ext cx="7992887" cy="1152128"/>
          </a:xfrm>
          <a:prstGeom prst="rect">
            <a:avLst/>
          </a:prstGeom>
          <a:solidFill>
            <a:srgbClr val="7030A0">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lgn="just"/>
            <a:r>
              <a:rPr lang="en-AU" sz="2400" dirty="0" smtClean="0">
                <a:solidFill>
                  <a:prstClr val="white"/>
                </a:solidFill>
                <a:effectLst>
                  <a:glow rad="101600">
                    <a:prstClr val="black">
                      <a:alpha val="60000"/>
                    </a:prstClr>
                  </a:glow>
                </a:effectLst>
                <a:latin typeface="Arial" pitchFamily="34" charset="0"/>
                <a:cs typeface="Arial" pitchFamily="34" charset="0"/>
              </a:rPr>
              <a:t>b. </a:t>
            </a:r>
            <a:r>
              <a:rPr lang="en-AU" sz="2400" dirty="0" err="1" smtClean="0">
                <a:solidFill>
                  <a:prstClr val="white"/>
                </a:solidFill>
                <a:effectLst>
                  <a:glow rad="101600">
                    <a:prstClr val="black">
                      <a:alpha val="60000"/>
                    </a:prstClr>
                  </a:glow>
                </a:effectLst>
                <a:latin typeface="Arial" pitchFamily="34" charset="0"/>
                <a:cs typeface="Arial" pitchFamily="34" charset="0"/>
              </a:rPr>
              <a:t>Secara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terbuka</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di </a:t>
            </a:r>
            <a:r>
              <a:rPr lang="en-AU" sz="2400" dirty="0" err="1" smtClean="0">
                <a:solidFill>
                  <a:prstClr val="white"/>
                </a:solidFill>
                <a:effectLst>
                  <a:glow rad="101600">
                    <a:prstClr val="black">
                      <a:alpha val="60000"/>
                    </a:prstClr>
                  </a:glow>
                </a:effectLst>
                <a:latin typeface="Arial" pitchFamily="34" charset="0"/>
                <a:cs typeface="Arial" pitchFamily="34" charset="0"/>
              </a:rPr>
              <a:t>tempat</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awam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didapati</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makan</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minum</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menghisap</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rokok</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atau</a:t>
            </a:r>
            <a:r>
              <a:rPr lang="en-AU" sz="2400" dirty="0" smtClean="0">
                <a:solidFill>
                  <a:prstClr val="white"/>
                </a:solidFill>
                <a:effectLst>
                  <a:glow rad="101600">
                    <a:prstClr val="black">
                      <a:alpha val="60000"/>
                    </a:prstClr>
                  </a:glow>
                </a:effectLst>
                <a:latin typeface="Arial" pitchFamily="34" charset="0"/>
                <a:cs typeface="Arial" pitchFamily="34" charset="0"/>
              </a:rPr>
              <a:t> </a:t>
            </a:r>
            <a:r>
              <a:rPr lang="en-AU" sz="2400" dirty="0" err="1" smtClean="0">
                <a:solidFill>
                  <a:prstClr val="white"/>
                </a:solidFill>
                <a:effectLst>
                  <a:glow rad="101600">
                    <a:prstClr val="black">
                      <a:alpha val="60000"/>
                    </a:prstClr>
                  </a:glow>
                </a:effectLst>
                <a:latin typeface="Arial" pitchFamily="34" charset="0"/>
                <a:cs typeface="Arial" pitchFamily="34" charset="0"/>
              </a:rPr>
              <a:t>benda</a:t>
            </a:r>
            <a:r>
              <a:rPr lang="en-AU" sz="2400" dirty="0" smtClean="0">
                <a:solidFill>
                  <a:prstClr val="white"/>
                </a:solidFill>
                <a:effectLst>
                  <a:glow rad="101600">
                    <a:prstClr val="black">
                      <a:alpha val="60000"/>
                    </a:prstClr>
                  </a:glow>
                </a:effectLst>
                <a:latin typeface="Arial" pitchFamily="34" charset="0"/>
                <a:cs typeface="Arial" pitchFamily="34" charset="0"/>
              </a:rPr>
              <a:t> lain yang </a:t>
            </a:r>
            <a:r>
              <a:rPr lang="en-AU" sz="2400" dirty="0" err="1" smtClean="0">
                <a:solidFill>
                  <a:prstClr val="white"/>
                </a:solidFill>
                <a:effectLst>
                  <a:glow rad="101600">
                    <a:prstClr val="black">
                      <a:alpha val="60000"/>
                    </a:prstClr>
                  </a:glow>
                </a:effectLst>
                <a:latin typeface="Arial" pitchFamily="34" charset="0"/>
                <a:cs typeface="Arial" pitchFamily="34" charset="0"/>
              </a:rPr>
              <a:t>seumpamanya</a:t>
            </a:r>
            <a:r>
              <a:rPr lang="en-AU" sz="2400" dirty="0" smtClean="0">
                <a:solidFill>
                  <a:prstClr val="white"/>
                </a:solidFill>
                <a:effectLst>
                  <a:glow rad="101600">
                    <a:prstClr val="black">
                      <a:alpha val="60000"/>
                    </a:prstClr>
                  </a:glow>
                </a:effectLst>
                <a:latin typeface="Arial" pitchFamily="34" charset="0"/>
                <a:cs typeface="Arial" pitchFamily="34" charset="0"/>
              </a:rPr>
              <a:t>.</a:t>
            </a:r>
            <a:endParaRPr lang="en-AU" sz="2400" dirty="0">
              <a:solidFill>
                <a:prstClr val="white"/>
              </a:solidFill>
              <a:effectLst>
                <a:glow rad="101600">
                  <a:prstClr val="black">
                    <a:alpha val="60000"/>
                  </a:prstClr>
                </a:glow>
              </a:effectLst>
              <a:latin typeface="Arial" pitchFamily="34" charset="0"/>
              <a:cs typeface="Arial" pitchFamily="34" charset="0"/>
            </a:endParaRPr>
          </a:p>
        </p:txBody>
      </p:sp>
      <p:sp>
        <p:nvSpPr>
          <p:cNvPr id="9" name="Rounded Rectangle 8"/>
          <p:cNvSpPr/>
          <p:nvPr/>
        </p:nvSpPr>
        <p:spPr>
          <a:xfrm>
            <a:off x="1475656" y="5517232"/>
            <a:ext cx="7416824" cy="122413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prstClr val="white"/>
                </a:solidFill>
                <a:effectLst>
                  <a:glow rad="101600">
                    <a:prstClr val="black">
                      <a:alpha val="60000"/>
                    </a:prstClr>
                  </a:glow>
                </a:effectLst>
                <a:latin typeface="Arial Black" pitchFamily="34" charset="0"/>
              </a:rPr>
              <a:t>Adalah</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melakukan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suatu</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kesalahan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apabila</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disabitkan</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boleh</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didenda</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tidak</a:t>
            </a:r>
            <a:r>
              <a:rPr lang="en-AU" dirty="0" smtClean="0">
                <a:solidFill>
                  <a:prstClr val="white"/>
                </a:solidFill>
                <a:effectLst>
                  <a:glow rad="101600">
                    <a:prstClr val="black">
                      <a:alpha val="60000"/>
                    </a:prstClr>
                  </a:glow>
                </a:effectLst>
                <a:latin typeface="Arial Black" pitchFamily="34" charset="0"/>
              </a:rPr>
              <a:t> </a:t>
            </a:r>
            <a:r>
              <a:rPr lang="en-AU" dirty="0" err="1" smtClean="0">
                <a:solidFill>
                  <a:prstClr val="white"/>
                </a:solidFill>
                <a:effectLst>
                  <a:glow rad="101600">
                    <a:prstClr val="black">
                      <a:alpha val="60000"/>
                    </a:prstClr>
                  </a:glow>
                </a:effectLst>
                <a:latin typeface="Arial Black" pitchFamily="34" charset="0"/>
              </a:rPr>
              <a:t>melebihi</a:t>
            </a:r>
            <a:r>
              <a:rPr lang="en-AU" dirty="0" smtClean="0">
                <a:solidFill>
                  <a:prstClr val="white"/>
                </a:solidFill>
                <a:effectLst>
                  <a:glow rad="101600">
                    <a:prstClr val="black">
                      <a:alpha val="60000"/>
                    </a:prstClr>
                  </a:glow>
                </a:effectLst>
                <a:latin typeface="Arial Black" pitchFamily="34" charset="0"/>
              </a:rPr>
              <a:t> </a:t>
            </a:r>
            <a:r>
              <a:rPr lang="en-AU" dirty="0" smtClean="0">
                <a:solidFill>
                  <a:srgbClr val="FFFF00"/>
                </a:solidFill>
                <a:effectLst>
                  <a:glow rad="101600">
                    <a:prstClr val="black">
                      <a:alpha val="60000"/>
                    </a:prstClr>
                  </a:glow>
                </a:effectLst>
                <a:latin typeface="Arial Black" pitchFamily="34" charset="0"/>
              </a:rPr>
              <a:t>RM2,000.00 </a:t>
            </a:r>
          </a:p>
          <a:p>
            <a:pPr algn="ctr"/>
            <a:r>
              <a:rPr lang="en-AU" dirty="0" err="1" smtClean="0">
                <a:solidFill>
                  <a:srgbClr val="FFFF00"/>
                </a:solidFill>
                <a:effectLst>
                  <a:glow rad="101600">
                    <a:prstClr val="black">
                      <a:alpha val="60000"/>
                    </a:prstClr>
                  </a:glow>
                </a:effectLst>
                <a:latin typeface="Arial Black" pitchFamily="34" charset="0"/>
              </a:rPr>
              <a:t>atau</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dipenjarakan</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selama</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tempoh</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tidak</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melebihi</a:t>
            </a:r>
            <a:r>
              <a:rPr lang="en-AU" dirty="0" smtClean="0">
                <a:solidFill>
                  <a:srgbClr val="FFFF00"/>
                </a:solidFill>
                <a:effectLst>
                  <a:glow rad="101600">
                    <a:prstClr val="black">
                      <a:alpha val="60000"/>
                    </a:prstClr>
                  </a:glow>
                </a:effectLst>
                <a:latin typeface="Arial Black" pitchFamily="34" charset="0"/>
              </a:rPr>
              <a:t> </a:t>
            </a:r>
          </a:p>
          <a:p>
            <a:pPr algn="ctr"/>
            <a:r>
              <a:rPr lang="en-AU" dirty="0" smtClean="0">
                <a:solidFill>
                  <a:srgbClr val="FFFF00"/>
                </a:solidFill>
                <a:effectLst>
                  <a:glow rad="101600">
                    <a:prstClr val="black">
                      <a:alpha val="60000"/>
                    </a:prstClr>
                  </a:glow>
                </a:effectLst>
                <a:latin typeface="Arial Black" pitchFamily="34" charset="0"/>
              </a:rPr>
              <a:t>2 </a:t>
            </a:r>
            <a:r>
              <a:rPr lang="en-AU" dirty="0" err="1" smtClean="0">
                <a:solidFill>
                  <a:srgbClr val="FFFF00"/>
                </a:solidFill>
                <a:effectLst>
                  <a:glow rad="101600">
                    <a:prstClr val="black">
                      <a:alpha val="60000"/>
                    </a:prstClr>
                  </a:glow>
                </a:effectLst>
                <a:latin typeface="Arial Black" pitchFamily="34" charset="0"/>
              </a:rPr>
              <a:t>tahun</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atau</a:t>
            </a:r>
            <a:r>
              <a:rPr lang="en-AU" dirty="0" smtClean="0">
                <a:solidFill>
                  <a:srgbClr val="FFFF00"/>
                </a:solidFill>
                <a:effectLst>
                  <a:glow rad="101600">
                    <a:prstClr val="black">
                      <a:alpha val="60000"/>
                    </a:prstClr>
                  </a:glow>
                </a:effectLst>
                <a:latin typeface="Arial Black" pitchFamily="34" charset="0"/>
              </a:rPr>
              <a:t> </a:t>
            </a:r>
            <a:r>
              <a:rPr lang="en-AU" dirty="0" err="1" smtClean="0">
                <a:solidFill>
                  <a:srgbClr val="FFFF00"/>
                </a:solidFill>
                <a:effectLst>
                  <a:glow rad="101600">
                    <a:prstClr val="black">
                      <a:alpha val="60000"/>
                    </a:prstClr>
                  </a:glow>
                </a:effectLst>
                <a:latin typeface="Arial Black" pitchFamily="34" charset="0"/>
              </a:rPr>
              <a:t>kedua-duanya</a:t>
            </a:r>
            <a:r>
              <a:rPr lang="en-AU" dirty="0" smtClean="0">
                <a:solidFill>
                  <a:srgbClr val="FFFF00"/>
                </a:solidFill>
                <a:effectLst>
                  <a:glow rad="101600">
                    <a:prstClr val="black">
                      <a:alpha val="60000"/>
                    </a:prstClr>
                  </a:glow>
                </a:effectLst>
                <a:latin typeface="Arial Black" pitchFamily="34" charset="0"/>
              </a:rPr>
              <a:t>.</a:t>
            </a:r>
            <a:endParaRPr lang="en-AU" dirty="0">
              <a:solidFill>
                <a:srgbClr val="FFFF00"/>
              </a:solidFill>
              <a:effectLst>
                <a:glow rad="101600">
                  <a:prstClr val="black">
                    <a:alpha val="60000"/>
                  </a:prstClr>
                </a:glow>
              </a:effectLst>
              <a:latin typeface="Arial Black" pitchFamily="34" charset="0"/>
            </a:endParaRPr>
          </a:p>
        </p:txBody>
      </p:sp>
      <p:sp>
        <p:nvSpPr>
          <p:cNvPr id="7" name="Striped Right Arrow 6"/>
          <p:cNvSpPr/>
          <p:nvPr/>
        </p:nvSpPr>
        <p:spPr>
          <a:xfrm>
            <a:off x="241286" y="5661248"/>
            <a:ext cx="1666418" cy="936104"/>
          </a:xfrm>
          <a:prstGeom prst="stripedRightArrow">
            <a:avLst>
              <a:gd name="adj1" fmla="val 50000"/>
              <a:gd name="adj2" fmla="val 34883"/>
            </a:avLst>
          </a:prstGeom>
          <a:solidFill>
            <a:schemeClr val="accent1">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000" b="1" dirty="0" smtClean="0">
                <a:solidFill>
                  <a:prstClr val="white"/>
                </a:solidFill>
                <a:effectLst>
                  <a:glow rad="101600">
                    <a:prstClr val="black">
                      <a:alpha val="60000"/>
                    </a:prstClr>
                  </a:glow>
                </a:effectLst>
              </a:rPr>
              <a:t>TINDAKAN</a:t>
            </a:r>
            <a:endParaRPr lang="en-AU" sz="2000" b="1" dirty="0">
              <a:solidFill>
                <a:prstClr val="white"/>
              </a:solidFill>
              <a:effectLst>
                <a:glow rad="101600">
                  <a:prstClr val="black">
                    <a:alpha val="60000"/>
                  </a:prstClr>
                </a:glow>
              </a:effectLst>
            </a:endParaRPr>
          </a:p>
        </p:txBody>
      </p:sp>
    </p:spTree>
    <p:extLst>
      <p:ext uri="{BB962C8B-B14F-4D97-AF65-F5344CB8AC3E}">
        <p14:creationId xmlns:p14="http://schemas.microsoft.com/office/powerpoint/2010/main" val="206333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191000"/>
            <a:ext cx="9144000" cy="1676400"/>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baginda sehingga hari pembalasan.</a:t>
            </a:r>
          </a:p>
        </p:txBody>
      </p:sp>
      <p:sp>
        <p:nvSpPr>
          <p:cNvPr id="5" name="Rectangle 4"/>
          <p:cNvSpPr/>
          <p:nvPr/>
        </p:nvSpPr>
        <p:spPr>
          <a:xfrm>
            <a:off x="18393" y="2003356"/>
            <a:ext cx="9144000" cy="1569660"/>
          </a:xfrm>
          <a:prstGeom prst="rect">
            <a:avLst/>
          </a:prstGeom>
          <a:solidFill>
            <a:schemeClr val="accent1">
              <a:lumMod val="20000"/>
              <a:lumOff val="80000"/>
              <a:alpha val="49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وَبَارِكْ عَلَى سَيِّدِنَا مُحَمَّدٍ، </a:t>
            </a:r>
            <a:endParaRPr lang="en-US"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fontAlgn="auto">
              <a:spcBef>
                <a:spcPts val="0"/>
              </a:spcBef>
              <a:spcAft>
                <a:spcPts val="0"/>
              </a:spcAft>
              <a:defRPr/>
            </a:pP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وَعَلَى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آلِهِ وَصَحْبِهِ اَلسَّابِقِينَ بِالْخَيرَاتِ</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 y="4419600"/>
            <a:ext cx="9125607" cy="1601688"/>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Patuh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Dekatkanlah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Amalan-amalan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2034714"/>
            <a:ext cx="9144000" cy="1569660"/>
          </a:xfrm>
          <a:prstGeom prst="rect">
            <a:avLst/>
          </a:prstGeom>
          <a:solidFill>
            <a:schemeClr val="accent1">
              <a:lumMod val="20000"/>
              <a:lumOff val="80000"/>
              <a:alpha val="48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حَقَّ تُقَاتِهِ، وَأَطِيعُوهُ وَتَقَرَّبُوا إِلَيهِ بِصَالِحِ الْأَعْمَالِ</a:t>
            </a: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42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332656"/>
            <a:ext cx="8424936" cy="553998"/>
          </a:xfrm>
          <a:prstGeom prst="rect">
            <a:avLst/>
          </a:prstGeom>
          <a:noFill/>
        </p:spPr>
        <p:txBody>
          <a:bodyPr wrap="square">
            <a:spAutoFit/>
          </a:bodyPr>
          <a:lstStyle/>
          <a:p>
            <a:pPr algn="ctr" fontAlgn="auto">
              <a:spcBef>
                <a:spcPts val="0"/>
              </a:spcBef>
              <a:spcAft>
                <a:spcPts val="0"/>
              </a:spcAft>
              <a:defRPr/>
            </a:pPr>
            <a:r>
              <a:rPr lang="sv-SE"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289646"/>
            <a:ext cx="9144000" cy="923330"/>
          </a:xfrm>
          <a:prstGeom prst="rect">
            <a:avLst/>
          </a:prstGeom>
          <a:solidFill>
            <a:schemeClr val="accent1">
              <a:lumMod val="20000"/>
              <a:lumOff val="80000"/>
              <a:alpha val="46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أَتَاكُمْ رَمَضَانُ شَهْرٌ مُّبَارَكٌ فَرَضَ اللهُ عَلَيكُمْ صِيَامَهُ</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91588"/>
            <a:ext cx="9144000" cy="1384995"/>
          </a:xfrm>
          <a:prstGeom prst="rect">
            <a:avLst/>
          </a:prstGeom>
          <a:blipFill>
            <a:blip r:embed="rId3">
              <a:duotone>
                <a:schemeClr val="accent4">
                  <a:shade val="45000"/>
                  <a:satMod val="135000"/>
                </a:schemeClr>
                <a:prstClr val="white"/>
              </a:duotone>
            </a:blip>
            <a:tile tx="0" ty="0" sx="100000" sy="100000" flip="none" algn="tl"/>
          </a:blip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 datang kepada kamu Ramadan, bulan yang diberkati yang difardhukan ke atas kamu berpuasa”.</a:t>
            </a:r>
            <a:endParaRPr lang="sv-SE"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3516" y="332656"/>
            <a:ext cx="8568952" cy="553998"/>
          </a:xfrm>
          <a:prstGeom prst="rect">
            <a:avLst/>
          </a:prstGeom>
          <a:noFill/>
        </p:spPr>
        <p:txBody>
          <a:bodyPr wrap="square">
            <a:spAutoFit/>
          </a:bodyPr>
          <a:lstStyle/>
          <a:p>
            <a:pPr algn="ctr" fontAlgn="auto">
              <a:spcBef>
                <a:spcPts val="0"/>
              </a:spcBef>
              <a:spcAft>
                <a:spcPts val="0"/>
              </a:spcAft>
              <a:defRPr/>
            </a:pPr>
            <a:r>
              <a:rPr lang="sv-SE"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Pendahuluan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41558" y="1196752"/>
            <a:ext cx="3254378" cy="7200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BULAN RAMADAN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4211960" y="1331818"/>
            <a:ext cx="648072"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148064" y="1196752"/>
            <a:ext cx="3240360" cy="720080"/>
          </a:xfrm>
          <a:prstGeom prst="rect">
            <a:avLst/>
          </a:prstGeom>
          <a:solidFill>
            <a:schemeClr val="accent3"/>
          </a:solidFill>
        </p:spPr>
        <p:style>
          <a:lnRef idx="0">
            <a:schemeClr val="accent3"/>
          </a:lnRef>
          <a:fillRef idx="1002">
            <a:schemeClr val="lt2"/>
          </a:fillRef>
          <a:effectRef idx="3">
            <a:schemeClr val="accent3"/>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BULAN BERKAT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599879" y="2348880"/>
            <a:ext cx="2603969"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555776" y="3376852"/>
            <a:ext cx="6130668" cy="792088"/>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Tetap Dan Berterusan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555776" y="4509120"/>
            <a:ext cx="6130668" cy="1044116"/>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Subur Dan Berkembang Kebaikan Kurniaan Allah Kepada Seseorang</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Flowchart: Terminator 9"/>
          <p:cNvSpPr/>
          <p:nvPr/>
        </p:nvSpPr>
        <p:spPr>
          <a:xfrm>
            <a:off x="467544" y="3501008"/>
            <a:ext cx="1548172" cy="636937"/>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BAHASA</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Flowchart: Terminator 10"/>
          <p:cNvSpPr/>
          <p:nvPr/>
        </p:nvSpPr>
        <p:spPr>
          <a:xfrm>
            <a:off x="467544" y="4609707"/>
            <a:ext cx="1548172" cy="612068"/>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ISTILAH</a:t>
            </a:r>
            <a:endParaRPr lang="ms-MY" sz="20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ight Arrow 11"/>
          <p:cNvSpPr/>
          <p:nvPr/>
        </p:nvSpPr>
        <p:spPr>
          <a:xfrm>
            <a:off x="2123728" y="3637599"/>
            <a:ext cx="288032"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ndParaRPr>
          </a:p>
        </p:txBody>
      </p:sp>
      <p:sp>
        <p:nvSpPr>
          <p:cNvPr id="13" name="Right Arrow 12"/>
          <p:cNvSpPr/>
          <p:nvPr/>
        </p:nvSpPr>
        <p:spPr>
          <a:xfrm>
            <a:off x="2132112" y="4735721"/>
            <a:ext cx="288032" cy="3600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ndParaRPr>
          </a:p>
        </p:txBody>
      </p:sp>
      <p:sp>
        <p:nvSpPr>
          <p:cNvPr id="14" name="Bent-Up Arrow 13"/>
          <p:cNvSpPr/>
          <p:nvPr/>
        </p:nvSpPr>
        <p:spPr>
          <a:xfrm flipV="1">
            <a:off x="3009579" y="2636596"/>
            <a:ext cx="640479" cy="613324"/>
          </a:xfrm>
          <a:prstGeom prst="ben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ln>
                <a:solidFill>
                  <a:schemeClr val="tx1"/>
                </a:solidFill>
              </a:ln>
            </a:endParaRPr>
          </a:p>
        </p:txBody>
      </p:sp>
    </p:spTree>
    <p:extLst>
      <p:ext uri="{BB962C8B-B14F-4D97-AF65-F5344CB8AC3E}">
        <p14:creationId xmlns:p14="http://schemas.microsoft.com/office/powerpoint/2010/main" val="885278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1940</Words>
  <Application>Microsoft Office PowerPoint</Application>
  <PresentationFormat>On-screen Show (4:3)</PresentationFormat>
  <Paragraphs>189</Paragraphs>
  <Slides>41</Slides>
  <Notes>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2_Office Theme</vt:lpstr>
      <vt:lpstr>3_Office Theme</vt:lpstr>
      <vt:lpstr>4_Office Theme</vt:lpstr>
      <vt:lpstr>5_Office Theme</vt:lpstr>
      <vt:lpstr>PowerPoint Presentation</vt:lpstr>
      <vt:lpstr>PowerPoint Presentation</vt:lpstr>
      <vt:lpstr>Pujian kepada Allah SWT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22</cp:revision>
  <dcterms:created xsi:type="dcterms:W3CDTF">2019-05-02T04:58:36Z</dcterms:created>
  <dcterms:modified xsi:type="dcterms:W3CDTF">2019-05-09T01:50:33Z</dcterms:modified>
</cp:coreProperties>
</file>